
<file path=[Content_Types].xml><?xml version="1.0" encoding="utf-8"?>
<Types xmlns="http://schemas.openxmlformats.org/package/2006/content-types">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6" r:id="rId2"/>
    <p:sldId id="256" r:id="rId3"/>
    <p:sldId id="257" r:id="rId4"/>
    <p:sldId id="260" r:id="rId5"/>
    <p:sldId id="261" r:id="rId6"/>
    <p:sldId id="262" r:id="rId7"/>
    <p:sldId id="263" r:id="rId8"/>
    <p:sldId id="264" r:id="rId9"/>
    <p:sldId id="267" r:id="rId10"/>
    <p:sldId id="258" r:id="rId11"/>
    <p:sldId id="268" r:id="rId12"/>
    <p:sldId id="270" r:id="rId13"/>
    <p:sldId id="271" r:id="rId14"/>
    <p:sldId id="272" r:id="rId15"/>
    <p:sldId id="275" r:id="rId16"/>
    <p:sldId id="274" r:id="rId17"/>
    <p:sldId id="273" r:id="rId18"/>
    <p:sldId id="259" r:id="rId19"/>
    <p:sldId id="269" r:id="rId2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1" d="100"/>
          <a:sy n="101" d="100"/>
        </p:scale>
        <p:origin x="-264" y="-8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ight Triangle 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2380" y="-925"/>
            <a:ext cx="9146380"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rot="19140000">
            <a:off x="817112" y="1730403"/>
            <a:ext cx="5648623" cy="1204306"/>
          </a:xfrm>
        </p:spPr>
        <p:txBody>
          <a:bodyPr bIns="9144" anchor="b"/>
          <a:lstStyle>
            <a:lvl1pPr>
              <a:defRPr sz="3200"/>
            </a:lvl1pPr>
          </a:lstStyle>
          <a:p>
            <a:r>
              <a:rPr lang="en-US" smtClean="0"/>
              <a:t>Click to edit Master title style</a:t>
            </a:r>
            <a:endParaRPr lang="en-US" dirty="0"/>
          </a:p>
        </p:txBody>
      </p:sp>
      <p:sp>
        <p:nvSpPr>
          <p:cNvPr id="3" name="Subtitle 2"/>
          <p:cNvSpPr>
            <a:spLocks noGrp="1"/>
          </p:cNvSpPr>
          <p:nvPr>
            <p:ph type="subTitle" idx="1"/>
          </p:nvPr>
        </p:nvSpPr>
        <p:spPr>
          <a:xfrm rot="19140000">
            <a:off x="1212277" y="2470925"/>
            <a:ext cx="6511131" cy="329259"/>
          </a:xfrm>
        </p:spPr>
        <p:txBody>
          <a:bodyPr tIns="9144">
            <a:normAutofit/>
          </a:bodyPr>
          <a:lstStyle>
            <a:lvl1pPr marL="0" indent="0" algn="l">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6CCBE4AF-62E7-4B92-836A-9D2850C6184B}" type="datetimeFigureOut">
              <a:rPr lang="en-US" smtClean="0"/>
              <a:t>11/15/2011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2BF9536-8AA2-4AAB-AEBF-1EAF18C680E2}"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CCBE4AF-62E7-4B92-836A-9D2850C6184B}" type="datetimeFigureOut">
              <a:rPr lang="en-US" smtClean="0"/>
              <a:t>11/15/2011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2BF9536-8AA2-4AAB-AEBF-1EAF18C680E2}"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4678362"/>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9"/>
            <a:ext cx="6019800" cy="46783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CCBE4AF-62E7-4B92-836A-9D2850C6184B}" type="datetimeFigureOut">
              <a:rPr lang="en-US" smtClean="0"/>
              <a:t>11/15/2011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2BF9536-8AA2-4AAB-AEBF-1EAF18C680E2}"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6CCBE4AF-62E7-4B92-836A-9D2850C6184B}" type="datetimeFigureOut">
              <a:rPr lang="en-US" smtClean="0"/>
              <a:t>11/15/2011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2BF9536-8AA2-4AAB-AEBF-1EAF18C680E2}"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8" name="Freeform 7"/>
          <p:cNvSpPr/>
          <p:nvPr/>
        </p:nvSpPr>
        <p:spPr>
          <a:xfrm>
            <a:off x="-2380" y="-925"/>
            <a:ext cx="9146380"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ight Triangle 6"/>
          <p:cNvSpPr/>
          <p:nvPr/>
        </p:nvSpPr>
        <p:spPr>
          <a:xfrm>
            <a:off x="0" y="2647950"/>
            <a:ext cx="3571875" cy="4210050"/>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19140000">
            <a:off x="819399" y="1726737"/>
            <a:ext cx="5650992" cy="1207509"/>
          </a:xfrm>
        </p:spPr>
        <p:txBody>
          <a:bodyPr bIns="9144" anchor="b"/>
          <a:lstStyle>
            <a:lvl1pPr algn="l">
              <a:defRPr kumimoji="0" lang="en-US" sz="3200" b="0" i="0" u="none" strike="noStrike" kern="1200" cap="all" spc="0" normalizeH="0" baseline="0" noProof="0" dirty="0" smtClean="0">
                <a:ln>
                  <a:noFill/>
                </a:ln>
                <a:solidFill>
                  <a:schemeClr val="tx1"/>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mtClean="0"/>
              <a:t>Click to edit Master title style</a:t>
            </a:r>
            <a:endParaRPr lang="en-US" dirty="0"/>
          </a:p>
        </p:txBody>
      </p:sp>
      <p:sp>
        <p:nvSpPr>
          <p:cNvPr id="3" name="Text Placeholder 2"/>
          <p:cNvSpPr>
            <a:spLocks noGrp="1"/>
          </p:cNvSpPr>
          <p:nvPr>
            <p:ph type="body" idx="1"/>
          </p:nvPr>
        </p:nvSpPr>
        <p:spPr>
          <a:xfrm rot="19140000">
            <a:off x="1216152" y="2468304"/>
            <a:ext cx="6510528" cy="329184"/>
          </a:xfrm>
        </p:spPr>
        <p:txBody>
          <a:bodyPr anchor="t">
            <a:normAutofit/>
          </a:bodyPr>
          <a:lstStyle>
            <a:lvl1pPr marL="0" indent="0">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en-US" smtClean="0"/>
              <a:t>Click to edit Master text styles</a:t>
            </a:r>
          </a:p>
        </p:txBody>
      </p:sp>
      <p:sp>
        <p:nvSpPr>
          <p:cNvPr id="4" name="Date Placeholder 3"/>
          <p:cNvSpPr>
            <a:spLocks noGrp="1"/>
          </p:cNvSpPr>
          <p:nvPr>
            <p:ph type="dt" sz="half" idx="10"/>
          </p:nvPr>
        </p:nvSpPr>
        <p:spPr/>
        <p:txBody>
          <a:bodyPr/>
          <a:lstStyle/>
          <a:p>
            <a:fld id="{6CCBE4AF-62E7-4B92-836A-9D2850C6184B}" type="datetimeFigureOut">
              <a:rPr lang="en-US" smtClean="0"/>
              <a:t>11/15/2011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2BF9536-8AA2-4AAB-AEBF-1EAF18C680E2}"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22960"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700016"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6CCBE4AF-62E7-4B92-836A-9D2850C6184B}" type="datetimeFigureOut">
              <a:rPr lang="en-US" smtClean="0"/>
              <a:t>11/15/2011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2BF9536-8AA2-4AAB-AEBF-1EAF18C680E2}" type="slidenum">
              <a:rPr lang="en-US" smtClean="0"/>
              <a:t>‹#›</a:t>
            </a:fld>
            <a:endParaRPr lang="en-US"/>
          </a:p>
        </p:txBody>
      </p:sp>
      <p:sp>
        <p:nvSpPr>
          <p:cNvPr id="8" name="Title 7"/>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822960"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en-US" smtClean="0"/>
              <a:t>Click to edit Master text styles</a:t>
            </a:r>
          </a:p>
        </p:txBody>
      </p:sp>
      <p:sp>
        <p:nvSpPr>
          <p:cNvPr id="4" name="Content Placeholder 3"/>
          <p:cNvSpPr>
            <a:spLocks noGrp="1"/>
          </p:cNvSpPr>
          <p:nvPr>
            <p:ph sz="half" idx="2"/>
          </p:nvPr>
        </p:nvSpPr>
        <p:spPr>
          <a:xfrm>
            <a:off x="819150"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700016"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en-US" smtClean="0"/>
              <a:t>Click to edit Master text styles</a:t>
            </a:r>
          </a:p>
        </p:txBody>
      </p:sp>
      <p:sp>
        <p:nvSpPr>
          <p:cNvPr id="6" name="Content Placeholder 5"/>
          <p:cNvSpPr>
            <a:spLocks noGrp="1"/>
          </p:cNvSpPr>
          <p:nvPr>
            <p:ph sz="quarter" idx="4"/>
          </p:nvPr>
        </p:nvSpPr>
        <p:spPr>
          <a:xfrm>
            <a:off x="4700016"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6CCBE4AF-62E7-4B92-836A-9D2850C6184B}" type="datetimeFigureOut">
              <a:rPr lang="en-US" smtClean="0"/>
              <a:t>11/15/2011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2BF9536-8AA2-4AAB-AEBF-1EAF18C680E2}"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CCBE4AF-62E7-4B92-836A-9D2850C6184B}" type="datetimeFigureOut">
              <a:rPr lang="en-US" smtClean="0"/>
              <a:t>11/15/2011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2BF9536-8AA2-4AAB-AEBF-1EAF18C680E2}"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CCBE4AF-62E7-4B92-836A-9D2850C6184B}" type="datetimeFigureOut">
              <a:rPr lang="en-US" smtClean="0"/>
              <a:t>11/15/2011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2BF9536-8AA2-4AAB-AEBF-1EAF18C680E2}"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7" name="Right Triangle 1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ight Triangle 17"/>
          <p:cNvSpPr/>
          <p:nvPr/>
        </p:nvSpPr>
        <p:spPr>
          <a:xfrm rot="5400000">
            <a:off x="433389" y="-433387"/>
            <a:ext cx="6858000" cy="7724778"/>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2" name="Title 1"/>
          <p:cNvSpPr>
            <a:spLocks noGrp="1"/>
          </p:cNvSpPr>
          <p:nvPr>
            <p:ph type="title"/>
          </p:nvPr>
        </p:nvSpPr>
        <p:spPr>
          <a:xfrm rot="19140000">
            <a:off x="784930" y="1576103"/>
            <a:ext cx="5212080" cy="1089427"/>
          </a:xfrm>
        </p:spPr>
        <p:txBody>
          <a:bodyPr bIns="0" anchor="b"/>
          <a:lstStyle>
            <a:lvl1pPr algn="l">
              <a:defRPr kumimoji="0" lang="en-US" sz="2800" b="0" i="0" u="none" strike="noStrike" kern="1200" cap="all" spc="0" normalizeH="0" baseline="0" noProof="0" dirty="0" smtClean="0">
                <a:ln>
                  <a:noFill/>
                </a:ln>
                <a:solidFill>
                  <a:srgbClr val="FFFFFF"/>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mtClean="0"/>
              <a:t>Click to edit Master title style</a:t>
            </a:r>
            <a:endParaRPr lang="en-US" dirty="0"/>
          </a:p>
        </p:txBody>
      </p:sp>
      <p:sp>
        <p:nvSpPr>
          <p:cNvPr id="3" name="Content Placeholder 2"/>
          <p:cNvSpPr>
            <a:spLocks noGrp="1"/>
          </p:cNvSpPr>
          <p:nvPr>
            <p:ph idx="1"/>
          </p:nvPr>
        </p:nvSpPr>
        <p:spPr>
          <a:xfrm>
            <a:off x="4749552" y="2618912"/>
            <a:ext cx="3807779" cy="332468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rot="19140000">
            <a:off x="1297954" y="2253385"/>
            <a:ext cx="5794760" cy="623314"/>
          </a:xfrm>
        </p:spPr>
        <p:txBody>
          <a:bodyPr>
            <a:normAutofit/>
          </a:bodyPr>
          <a:lstStyle>
            <a:lvl1pPr marL="0" indent="0">
              <a:buNone/>
              <a:defRPr lang="en-US" sz="1400" b="1" kern="1200" dirty="0" smtClean="0">
                <a:solidFill>
                  <a:srgbClr val="FFFFFF"/>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l" defTabSz="914400" rtl="0" eaLnBrk="1" fontAlgn="auto" latinLnBrk="0" hangingPunct="1">
              <a:lnSpc>
                <a:spcPct val="100000"/>
              </a:lnSpc>
              <a:spcBef>
                <a:spcPts val="300"/>
              </a:spcBef>
              <a:spcAft>
                <a:spcPts val="0"/>
              </a:spcAft>
              <a:buClr>
                <a:schemeClr val="accent1"/>
              </a:buClr>
              <a:buSzPct val="100000"/>
              <a:buFont typeface="Arial" pitchFamily="34" charset="0"/>
              <a:buNone/>
              <a:tabLst/>
              <a:defRPr/>
            </a:pPr>
            <a:r>
              <a:rPr lang="en-US" smtClean="0"/>
              <a:t>Click to edit Master text styles</a:t>
            </a:r>
          </a:p>
        </p:txBody>
      </p:sp>
      <p:sp>
        <p:nvSpPr>
          <p:cNvPr id="5" name="Date Placeholder 4"/>
          <p:cNvSpPr>
            <a:spLocks noGrp="1"/>
          </p:cNvSpPr>
          <p:nvPr>
            <p:ph type="dt" sz="half" idx="10"/>
          </p:nvPr>
        </p:nvSpPr>
        <p:spPr/>
        <p:txBody>
          <a:bodyPr/>
          <a:lstStyle/>
          <a:p>
            <a:fld id="{6CCBE4AF-62E7-4B92-836A-9D2850C6184B}" type="datetimeFigureOut">
              <a:rPr lang="en-US" smtClean="0"/>
              <a:t>11/15/2011</a:t>
            </a:fld>
            <a:endParaRPr lang="en-US"/>
          </a:p>
        </p:txBody>
      </p:sp>
      <p:sp>
        <p:nvSpPr>
          <p:cNvPr id="6" name="Footer Placeholder 5"/>
          <p:cNvSpPr>
            <a:spLocks noGrp="1"/>
          </p:cNvSpPr>
          <p:nvPr>
            <p:ph type="ftr" sz="quarter" idx="11"/>
          </p:nvPr>
        </p:nvSpPr>
        <p:spPr/>
        <p:txBody>
          <a:bodyPr/>
          <a:lstStyle>
            <a:lvl1pPr>
              <a:defRPr>
                <a:solidFill>
                  <a:schemeClr val="tx2"/>
                </a:solidFill>
              </a:defRPr>
            </a:lvl1pPr>
          </a:lstStyle>
          <a:p>
            <a:endParaRPr lang="en-US"/>
          </a:p>
        </p:txBody>
      </p:sp>
      <p:sp>
        <p:nvSpPr>
          <p:cNvPr id="7" name="Slide Number Placeholder 6"/>
          <p:cNvSpPr>
            <a:spLocks noGrp="1"/>
          </p:cNvSpPr>
          <p:nvPr>
            <p:ph type="sldNum" sz="quarter" idx="12"/>
          </p:nvPr>
        </p:nvSpPr>
        <p:spPr>
          <a:ln>
            <a:solidFill>
              <a:schemeClr val="tx2"/>
            </a:solidFill>
          </a:ln>
        </p:spPr>
        <p:txBody>
          <a:bodyPr/>
          <a:lstStyle>
            <a:lvl1pPr>
              <a:defRPr>
                <a:solidFill>
                  <a:schemeClr val="tx2"/>
                </a:solidFill>
              </a:defRPr>
            </a:lvl1pPr>
          </a:lstStyle>
          <a:p>
            <a:fld id="{72BF9536-8AA2-4AAB-AEBF-1EAF18C680E2}"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1" name="Picture Placeholder 10"/>
          <p:cNvSpPr>
            <a:spLocks noGrp="1"/>
          </p:cNvSpPr>
          <p:nvPr>
            <p:ph type="pic" sz="quarter" idx="14"/>
          </p:nvPr>
        </p:nvSpPr>
        <p:spPr>
          <a:xfrm>
            <a:off x="2028825" y="0"/>
            <a:ext cx="7115175" cy="6858000"/>
          </a:xfrm>
          <a:custGeom>
            <a:avLst/>
            <a:gdLst>
              <a:gd name="connsiteX0" fmla="*/ 0 w 7104888"/>
              <a:gd name="connsiteY0" fmla="*/ 0 h 6858000"/>
              <a:gd name="connsiteX1" fmla="*/ 7104888 w 7104888"/>
              <a:gd name="connsiteY1" fmla="*/ 0 h 6858000"/>
              <a:gd name="connsiteX2" fmla="*/ 7104888 w 7104888"/>
              <a:gd name="connsiteY2" fmla="*/ 6858000 h 6858000"/>
              <a:gd name="connsiteX3" fmla="*/ 0 w 7104888"/>
              <a:gd name="connsiteY3" fmla="*/ 6858000 h 6858000"/>
              <a:gd name="connsiteX4" fmla="*/ 0 w 7104888"/>
              <a:gd name="connsiteY4" fmla="*/ 0 h 6858000"/>
              <a:gd name="connsiteX0" fmla="*/ 0 w 7104888"/>
              <a:gd name="connsiteY0" fmla="*/ 0 h 6858000"/>
              <a:gd name="connsiteX1" fmla="*/ 5695188 w 7104888"/>
              <a:gd name="connsiteY1" fmla="*/ 0 h 6858000"/>
              <a:gd name="connsiteX2" fmla="*/ 7104888 w 7104888"/>
              <a:gd name="connsiteY2" fmla="*/ 0 h 6858000"/>
              <a:gd name="connsiteX3" fmla="*/ 7104888 w 7104888"/>
              <a:gd name="connsiteY3" fmla="*/ 6858000 h 6858000"/>
              <a:gd name="connsiteX4" fmla="*/ 0 w 7104888"/>
              <a:gd name="connsiteY4" fmla="*/ 6858000 h 6858000"/>
              <a:gd name="connsiteX5" fmla="*/ 0 w 7104888"/>
              <a:gd name="connsiteY5"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0287 w 7115175"/>
              <a:gd name="connsiteY4" fmla="*/ 6858000 h 6858000"/>
              <a:gd name="connsiteX5" fmla="*/ 0 w 7115175"/>
              <a:gd name="connsiteY5" fmla="*/ 5048250 h 6858000"/>
              <a:gd name="connsiteX6" fmla="*/ 10287 w 7115175"/>
              <a:gd name="connsiteY6"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10287 w 7115175"/>
              <a:gd name="connsiteY5" fmla="*/ 6858000 h 6858000"/>
              <a:gd name="connsiteX6" fmla="*/ 0 w 7115175"/>
              <a:gd name="connsiteY6" fmla="*/ 5048250 h 6858000"/>
              <a:gd name="connsiteX7" fmla="*/ 10287 w 7115175"/>
              <a:gd name="connsiteY7"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 name="connsiteX6" fmla="*/ 10287 w 7115175"/>
              <a:gd name="connsiteY6" fmla="*/ 0 h 6858000"/>
              <a:gd name="connsiteX0" fmla="*/ 0 w 7115175"/>
              <a:gd name="connsiteY0" fmla="*/ 504825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115175" h="6858000">
                <a:moveTo>
                  <a:pt x="0" y="5048250"/>
                </a:moveTo>
                <a:lnTo>
                  <a:pt x="5705475" y="0"/>
                </a:lnTo>
                <a:lnTo>
                  <a:pt x="7115175" y="0"/>
                </a:lnTo>
                <a:lnTo>
                  <a:pt x="7115175" y="6858000"/>
                </a:lnTo>
                <a:lnTo>
                  <a:pt x="1533526" y="6848475"/>
                </a:lnTo>
                <a:lnTo>
                  <a:pt x="0" y="5048250"/>
                </a:lnTo>
                <a:close/>
              </a:path>
            </a:pathLst>
          </a:custGeom>
          <a:solidFill>
            <a:schemeClr val="accent3">
              <a:alpha val="80000"/>
            </a:schemeClr>
          </a:solidFill>
        </p:spPr>
        <p:txBody>
          <a:bodyPr rIns="182880" anchor="ctr"/>
          <a:lstStyle>
            <a:lvl1pPr algn="r">
              <a:defRPr/>
            </a:lvl1pPr>
          </a:lstStyle>
          <a:p>
            <a:r>
              <a:rPr lang="en-US" smtClean="0"/>
              <a:t>Click icon to add picture</a:t>
            </a:r>
            <a:endParaRPr lang="en-US" dirty="0"/>
          </a:p>
        </p:txBody>
      </p:sp>
      <p:sp>
        <p:nvSpPr>
          <p:cNvPr id="9" name="Right Triangle 8"/>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p:nvSpPr>
        <p:spPr>
          <a:xfrm>
            <a:off x="0" y="5048250"/>
            <a:ext cx="3571875" cy="1809750"/>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1809750 h 1809750"/>
              <a:gd name="connsiteX1" fmla="*/ 1895475 w 3571875"/>
              <a:gd name="connsiteY1" fmla="*/ 0 h 1809750"/>
              <a:gd name="connsiteX2" fmla="*/ 3571875 w 3571875"/>
              <a:gd name="connsiteY2" fmla="*/ 1809750 h 1809750"/>
              <a:gd name="connsiteX3" fmla="*/ 0 w 3571875"/>
              <a:gd name="connsiteY3" fmla="*/ 1809750 h 1809750"/>
              <a:gd name="connsiteX0" fmla="*/ 0 w 3571875"/>
              <a:gd name="connsiteY0" fmla="*/ 1809750 h 1809750"/>
              <a:gd name="connsiteX1" fmla="*/ 2038350 w 3571875"/>
              <a:gd name="connsiteY1" fmla="*/ 0 h 1809750"/>
              <a:gd name="connsiteX2" fmla="*/ 3571875 w 3571875"/>
              <a:gd name="connsiteY2" fmla="*/ 1809750 h 1809750"/>
              <a:gd name="connsiteX3" fmla="*/ 0 w 3571875"/>
              <a:gd name="connsiteY3" fmla="*/ 1809750 h 1809750"/>
            </a:gdLst>
            <a:ahLst/>
            <a:cxnLst>
              <a:cxn ang="0">
                <a:pos x="connsiteX0" y="connsiteY0"/>
              </a:cxn>
              <a:cxn ang="0">
                <a:pos x="connsiteX1" y="connsiteY1"/>
              </a:cxn>
              <a:cxn ang="0">
                <a:pos x="connsiteX2" y="connsiteY2"/>
              </a:cxn>
              <a:cxn ang="0">
                <a:pos x="connsiteX3" y="connsiteY3"/>
              </a:cxn>
            </a:cxnLst>
            <a:rect l="l" t="t" r="r" b="b"/>
            <a:pathLst>
              <a:path w="3571875" h="1809750">
                <a:moveTo>
                  <a:pt x="0" y="1809750"/>
                </a:moveTo>
                <a:lnTo>
                  <a:pt x="2038350" y="0"/>
                </a:lnTo>
                <a:lnTo>
                  <a:pt x="3571875" y="1809750"/>
                </a:lnTo>
                <a:lnTo>
                  <a:pt x="0" y="1809750"/>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19140000">
            <a:off x="671197" y="1717501"/>
            <a:ext cx="5486400" cy="867444"/>
          </a:xfrm>
        </p:spPr>
        <p:txBody>
          <a:bodyPr anchor="b"/>
          <a:lstStyle>
            <a:lvl1pPr algn="l">
              <a:defRPr sz="2800" b="0">
                <a:latin typeface="+mj-lt"/>
              </a:defRPr>
            </a:lvl1pPr>
          </a:lstStyle>
          <a:p>
            <a:r>
              <a:rPr lang="en-US" smtClean="0"/>
              <a:t>Click to edit Master title style</a:t>
            </a:r>
            <a:endParaRPr lang="en-US" dirty="0"/>
          </a:p>
        </p:txBody>
      </p:sp>
      <p:sp>
        <p:nvSpPr>
          <p:cNvPr id="4" name="Text Placeholder 3"/>
          <p:cNvSpPr>
            <a:spLocks noGrp="1"/>
          </p:cNvSpPr>
          <p:nvPr>
            <p:ph type="body" sz="half" idx="2"/>
          </p:nvPr>
        </p:nvSpPr>
        <p:spPr>
          <a:xfrm rot="19140000">
            <a:off x="1143479" y="2180529"/>
            <a:ext cx="6096545" cy="740664"/>
          </a:xfrm>
        </p:spPr>
        <p:txBody>
          <a:bodyPr/>
          <a:lstStyle>
            <a:lvl1pPr marL="0" indent="0">
              <a:buNone/>
              <a:defRPr sz="14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CCBE4AF-62E7-4B92-836A-9D2850C6184B}" type="datetimeFigureOut">
              <a:rPr lang="en-US" smtClean="0"/>
              <a:t>11/15/2011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2BF9536-8AA2-4AAB-AEBF-1EAF18C680E2}"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Freeform 6"/>
          <p:cNvSpPr/>
          <p:nvPr/>
        </p:nvSpPr>
        <p:spPr>
          <a:xfrm>
            <a:off x="-2382" y="5050633"/>
            <a:ext cx="3574257" cy="1807368"/>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4210050 h 4210050"/>
              <a:gd name="connsiteX1" fmla="*/ 0 w 3571875"/>
              <a:gd name="connsiteY1" fmla="*/ 0 h 4210050"/>
              <a:gd name="connsiteX2" fmla="*/ 2028825 w 3571875"/>
              <a:gd name="connsiteY2" fmla="*/ 23883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050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812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76450 w 3571875"/>
              <a:gd name="connsiteY2" fmla="*/ 22740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245519 w 3571875"/>
              <a:gd name="connsiteY2" fmla="*/ 2405063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38350 w 3571875"/>
              <a:gd name="connsiteY2" fmla="*/ 2405063 h 4210050"/>
              <a:gd name="connsiteX3" fmla="*/ 3571875 w 3571875"/>
              <a:gd name="connsiteY3" fmla="*/ 4210050 h 4210050"/>
              <a:gd name="connsiteX4" fmla="*/ 0 w 3571875"/>
              <a:gd name="connsiteY4" fmla="*/ 4210050 h 4210050"/>
              <a:gd name="connsiteX0" fmla="*/ 0 w 3571875"/>
              <a:gd name="connsiteY0" fmla="*/ 2433637 h 2433637"/>
              <a:gd name="connsiteX1" fmla="*/ 257175 w 3571875"/>
              <a:gd name="connsiteY1" fmla="*/ 0 h 2433637"/>
              <a:gd name="connsiteX2" fmla="*/ 2038350 w 3571875"/>
              <a:gd name="connsiteY2" fmla="*/ 628650 h 2433637"/>
              <a:gd name="connsiteX3" fmla="*/ 3571875 w 3571875"/>
              <a:gd name="connsiteY3" fmla="*/ 2433637 h 2433637"/>
              <a:gd name="connsiteX4" fmla="*/ 0 w 3571875"/>
              <a:gd name="connsiteY4" fmla="*/ 2433637 h 2433637"/>
              <a:gd name="connsiteX0" fmla="*/ 2382 w 3574257"/>
              <a:gd name="connsiteY0" fmla="*/ 1807368 h 1807368"/>
              <a:gd name="connsiteX1" fmla="*/ 0 w 3574257"/>
              <a:gd name="connsiteY1" fmla="*/ 0 h 1807368"/>
              <a:gd name="connsiteX2" fmla="*/ 2040732 w 3574257"/>
              <a:gd name="connsiteY2" fmla="*/ 2381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24051 w 3574257"/>
              <a:gd name="connsiteY2" fmla="*/ 307181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40682 w 3574257"/>
              <a:gd name="connsiteY2" fmla="*/ 450057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57351 w 3574257"/>
              <a:gd name="connsiteY2" fmla="*/ 2309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0732 w 3574257"/>
              <a:gd name="connsiteY2" fmla="*/ 23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774032 w 3574257"/>
              <a:gd name="connsiteY2" fmla="*/ 161925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69294 w 3574257"/>
              <a:gd name="connsiteY2" fmla="*/ 2143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819275 w 3574257"/>
              <a:gd name="connsiteY2" fmla="*/ 200026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5494 w 3574257"/>
              <a:gd name="connsiteY2" fmla="*/ 1 h 1807368"/>
              <a:gd name="connsiteX3" fmla="*/ 3574257 w 3574257"/>
              <a:gd name="connsiteY3" fmla="*/ 1807368 h 1807368"/>
              <a:gd name="connsiteX4" fmla="*/ 2382 w 3574257"/>
              <a:gd name="connsiteY4" fmla="*/ 1807368 h 18073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74257" h="1807368">
                <a:moveTo>
                  <a:pt x="2382" y="1807368"/>
                </a:moveTo>
                <a:lnTo>
                  <a:pt x="0" y="0"/>
                </a:lnTo>
                <a:lnTo>
                  <a:pt x="2045494" y="1"/>
                </a:lnTo>
                <a:lnTo>
                  <a:pt x="3574257" y="1807368"/>
                </a:lnTo>
                <a:lnTo>
                  <a:pt x="2382" y="1807368"/>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2380" y="5051292"/>
            <a:ext cx="9146380" cy="1806709"/>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 name="connsiteX0" fmla="*/ 0 w 3352800"/>
              <a:gd name="connsiteY0" fmla="*/ 2002631 h 2002631"/>
              <a:gd name="connsiteX1" fmla="*/ 754045 w 3352800"/>
              <a:gd name="connsiteY1" fmla="*/ 146832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26618 h 526618"/>
              <a:gd name="connsiteX1" fmla="*/ 980611 w 3352800"/>
              <a:gd name="connsiteY1" fmla="*/ 9368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6888 h 526888"/>
              <a:gd name="connsiteX1" fmla="*/ 744735 w 3352800"/>
              <a:gd name="connsiteY1" fmla="*/ 0 h 526888"/>
              <a:gd name="connsiteX2" fmla="*/ 3352800 w 3352800"/>
              <a:gd name="connsiteY2" fmla="*/ 270 h 526888"/>
              <a:gd name="connsiteX3" fmla="*/ 3352800 w 3352800"/>
              <a:gd name="connsiteY3" fmla="*/ 526888 h 526888"/>
              <a:gd name="connsiteX4" fmla="*/ 0 w 3352800"/>
              <a:gd name="connsiteY4" fmla="*/ 526888 h 526888"/>
              <a:gd name="connsiteX0" fmla="*/ 0 w 3352800"/>
              <a:gd name="connsiteY0" fmla="*/ 526618 h 526618"/>
              <a:gd name="connsiteX1" fmla="*/ 811948 w 3352800"/>
              <a:gd name="connsiteY1" fmla="*/ 6092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7584 h 527584"/>
              <a:gd name="connsiteX1" fmla="*/ 751718 w 3352800"/>
              <a:gd name="connsiteY1" fmla="*/ 0 h 527584"/>
              <a:gd name="connsiteX2" fmla="*/ 3352800 w 3352800"/>
              <a:gd name="connsiteY2" fmla="*/ 966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241069 w 3352800"/>
              <a:gd name="connsiteY2" fmla="*/ 94144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 name="connsiteX0" fmla="*/ 0 w 3352800"/>
              <a:gd name="connsiteY0" fmla="*/ 527313 h 527313"/>
              <a:gd name="connsiteX1" fmla="*/ 900984 w 3352800"/>
              <a:gd name="connsiteY1" fmla="*/ 97774 h 527313"/>
              <a:gd name="connsiteX2" fmla="*/ 3352800 w 3352800"/>
              <a:gd name="connsiteY2" fmla="*/ 0 h 527313"/>
              <a:gd name="connsiteX3" fmla="*/ 3352800 w 3352800"/>
              <a:gd name="connsiteY3" fmla="*/ 527313 h 527313"/>
              <a:gd name="connsiteX4" fmla="*/ 0 w 3352800"/>
              <a:gd name="connsiteY4" fmla="*/ 527313 h 527313"/>
              <a:gd name="connsiteX0" fmla="*/ 0 w 3352800"/>
              <a:gd name="connsiteY0" fmla="*/ 527584 h 527584"/>
              <a:gd name="connsiteX1" fmla="*/ 748227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527584">
                <a:moveTo>
                  <a:pt x="0" y="527584"/>
                </a:moveTo>
                <a:lnTo>
                  <a:pt x="748227" y="0"/>
                </a:lnTo>
                <a:lnTo>
                  <a:pt x="3352800" y="271"/>
                </a:lnTo>
                <a:lnTo>
                  <a:pt x="3352800" y="527584"/>
                </a:lnTo>
                <a:lnTo>
                  <a:pt x="0" y="527584"/>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822960" y="365760"/>
            <a:ext cx="7520940" cy="54864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822960" y="1100628"/>
            <a:ext cx="7520940" cy="3579849"/>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rot="19140000">
            <a:off x="201168" y="5870448"/>
            <a:ext cx="2176272" cy="201168"/>
          </a:xfrm>
          <a:prstGeom prst="rect">
            <a:avLst/>
          </a:prstGeom>
        </p:spPr>
        <p:txBody>
          <a:bodyPr vert="horz" lIns="91440" tIns="45720" rIns="91440" bIns="45720" rtlCol="0" anchor="ctr"/>
          <a:lstStyle>
            <a:lvl1pPr algn="l">
              <a:defRPr sz="1200">
                <a:solidFill>
                  <a:srgbClr val="FFFFFF"/>
                </a:solidFill>
              </a:defRPr>
            </a:lvl1pPr>
          </a:lstStyle>
          <a:p>
            <a:fld id="{6CCBE4AF-62E7-4B92-836A-9D2850C6184B}" type="datetimeFigureOut">
              <a:rPr lang="en-US" smtClean="0"/>
              <a:t>11/15/2011</a:t>
            </a:fld>
            <a:endParaRPr lang="en-US"/>
          </a:p>
        </p:txBody>
      </p:sp>
      <p:sp>
        <p:nvSpPr>
          <p:cNvPr id="5" name="Footer Placeholder 4"/>
          <p:cNvSpPr>
            <a:spLocks noGrp="1"/>
          </p:cNvSpPr>
          <p:nvPr>
            <p:ph type="ftr" sz="quarter" idx="3"/>
          </p:nvPr>
        </p:nvSpPr>
        <p:spPr>
          <a:xfrm>
            <a:off x="3517514" y="6285122"/>
            <a:ext cx="4724400" cy="274320"/>
          </a:xfrm>
          <a:prstGeom prst="rect">
            <a:avLst/>
          </a:prstGeom>
        </p:spPr>
        <p:txBody>
          <a:bodyPr vert="horz" lIns="91440" tIns="45720" rIns="91440" bIns="45720" rtlCol="0" anchor="ctr"/>
          <a:lstStyle>
            <a:lvl1pPr algn="r">
              <a:defRPr sz="1000" cap="all" spc="200" baseline="0">
                <a:solidFill>
                  <a:srgbClr val="FFFFFF"/>
                </a:solidFill>
              </a:defRPr>
            </a:lvl1pPr>
          </a:lstStyle>
          <a:p>
            <a:endParaRPr lang="en-US"/>
          </a:p>
        </p:txBody>
      </p:sp>
      <p:sp>
        <p:nvSpPr>
          <p:cNvPr id="6" name="Slide Number Placeholder 5"/>
          <p:cNvSpPr>
            <a:spLocks noGrp="1"/>
          </p:cNvSpPr>
          <p:nvPr>
            <p:ph type="sldNum" sz="quarter" idx="4"/>
          </p:nvPr>
        </p:nvSpPr>
        <p:spPr>
          <a:xfrm>
            <a:off x="8401038" y="6170822"/>
            <a:ext cx="502920" cy="502920"/>
          </a:xfrm>
          <a:prstGeom prst="ellipse">
            <a:avLst/>
          </a:prstGeom>
          <a:ln w="19050">
            <a:solidFill>
              <a:srgbClr val="FFFFFF"/>
            </a:solidFill>
          </a:ln>
        </p:spPr>
        <p:txBody>
          <a:bodyPr vert="horz" lIns="9144" tIns="9144" rIns="9144" bIns="9144" rtlCol="0" anchor="ctr">
            <a:normAutofit/>
          </a:bodyPr>
          <a:lstStyle>
            <a:lvl1pPr algn="ctr">
              <a:defRPr sz="1650">
                <a:solidFill>
                  <a:srgbClr val="FFFFFF"/>
                </a:solidFill>
              </a:defRPr>
            </a:lvl1pPr>
          </a:lstStyle>
          <a:p>
            <a:fld id="{72BF9536-8AA2-4AAB-AEBF-1EAF18C680E2}"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2800" kern="1200" cap="all" baseline="0">
          <a:solidFill>
            <a:schemeClr val="tx1"/>
          </a:solidFill>
          <a:latin typeface="+mj-lt"/>
          <a:ea typeface="+mj-ea"/>
          <a:cs typeface="+mj-cs"/>
        </a:defRPr>
      </a:lvl1pPr>
    </p:titleStyle>
    <p:bodyStyle>
      <a:lvl1pPr marL="342900" indent="-342900" algn="l" defTabSz="914400" rtl="0" eaLnBrk="1" latinLnBrk="0" hangingPunct="1">
        <a:spcBef>
          <a:spcPts val="800"/>
        </a:spcBef>
        <a:buFont typeface="Arial" pitchFamily="34" charset="0"/>
        <a:buNone/>
        <a:defRPr sz="1600" b="1" kern="1200">
          <a:solidFill>
            <a:schemeClr val="tx1"/>
          </a:solidFill>
          <a:latin typeface="+mn-lt"/>
          <a:ea typeface="+mn-ea"/>
          <a:cs typeface="+mn-cs"/>
        </a:defRPr>
      </a:lvl1pPr>
      <a:lvl2pPr marL="173736" indent="-173736"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2pPr>
      <a:lvl3pPr marL="402336" indent="-164592"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3pPr>
      <a:lvl4pPr marL="630936" indent="-164592"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4pPr>
      <a:lvl5pPr marL="859536" indent="-173736"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5pPr>
      <a:lvl6pPr marL="1097280" indent="-173736"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6pPr>
      <a:lvl7pPr marL="13533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7pPr>
      <a:lvl8pPr marL="15819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8pPr>
      <a:lvl9pPr marL="1792224"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hyperlink" Target="http://www.youtube.com/watch?v=22IXdenOoy4"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hyperlink" Target="http://learn.midsouthcc.edu/LearningObjects/softchalk/tutorials/LessonBuilder%20Demo.html" TargetMode="Externa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softchalkconnect.com/lesson/serve/54pOebigQac27N/html" TargetMode="External"/><Relationship Id="rId2" Type="http://schemas.openxmlformats.org/officeDocument/2006/relationships/hyperlink" Target="http://softchalkconnect.com/lesson/serve/1tEnu8IXz4W73v/html" TargetMode="External"/><Relationship Id="rId1" Type="http://schemas.openxmlformats.org/officeDocument/2006/relationships/slideLayout" Target="../slideLayouts/slideLayout2.xml"/><Relationship Id="rId4" Type="http://schemas.openxmlformats.org/officeDocument/2006/relationships/hyperlink" Target="http://softchalkconnect.com/lesson/serve/5JHQUpijx2LEqn/html" TargetMode="External"/></Relationships>
</file>

<file path=ppt/slides/_rels/slide18.xml.rels><?xml version="1.0" encoding="UTF-8" standalone="yes"?>
<Relationships xmlns="http://schemas.openxmlformats.org/package/2006/relationships"><Relationship Id="rId2" Type="http://schemas.openxmlformats.org/officeDocument/2006/relationships/image" Target="../media/image13.wm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hyperlink" Target="http://www.youtube.com/watch?v=YJiEdLBixII"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570038"/>
          </a:xfrm>
        </p:spPr>
        <p:txBody>
          <a:bodyPr>
            <a:normAutofit fontScale="90000"/>
          </a:bodyPr>
          <a:lstStyle/>
          <a:p>
            <a:pPr algn="ctr"/>
            <a:r>
              <a:rPr lang="en-US" sz="4000" dirty="0" smtClean="0"/>
              <a:t/>
            </a:r>
            <a:br>
              <a:rPr lang="en-US" sz="4000" dirty="0" smtClean="0"/>
            </a:br>
            <a:r>
              <a:rPr lang="en-US" sz="4000" dirty="0" smtClean="0"/>
              <a:t>DIFFUSION OF INNOVATION MULTIMEDIA STORYBOARD PRESENTATION</a:t>
            </a:r>
            <a:r>
              <a:rPr lang="en-US" dirty="0" smtClean="0"/>
              <a:t/>
            </a:r>
            <a:br>
              <a:rPr lang="en-US" dirty="0" smtClean="0"/>
            </a:br>
            <a:endParaRPr lang="en-US" dirty="0"/>
          </a:p>
        </p:txBody>
      </p:sp>
      <p:sp>
        <p:nvSpPr>
          <p:cNvPr id="3" name="Content Placeholder 2"/>
          <p:cNvSpPr>
            <a:spLocks noGrp="1"/>
          </p:cNvSpPr>
          <p:nvPr>
            <p:ph idx="1"/>
          </p:nvPr>
        </p:nvSpPr>
        <p:spPr>
          <a:xfrm>
            <a:off x="822960" y="1447800"/>
            <a:ext cx="7520940" cy="3232677"/>
          </a:xfrm>
        </p:spPr>
        <p:txBody>
          <a:bodyPr>
            <a:normAutofit fontScale="92500" lnSpcReduction="10000"/>
          </a:bodyPr>
          <a:lstStyle/>
          <a:p>
            <a:pPr algn="ctr"/>
            <a:r>
              <a:rPr lang="en-US" sz="4000" b="1" dirty="0" smtClean="0"/>
              <a:t>SOFT CHALK</a:t>
            </a:r>
          </a:p>
          <a:p>
            <a:pPr algn="ctr"/>
            <a:endParaRPr lang="en-US" sz="4000" b="1" dirty="0" smtClean="0"/>
          </a:p>
          <a:p>
            <a:pPr marL="0" indent="0" algn="ctr">
              <a:buNone/>
            </a:pPr>
            <a:r>
              <a:rPr lang="en-US" sz="3000" b="1" dirty="0" smtClean="0"/>
              <a:t>Sharon Moore</a:t>
            </a:r>
          </a:p>
          <a:p>
            <a:pPr marL="0" indent="0" algn="ctr">
              <a:buNone/>
            </a:pPr>
            <a:r>
              <a:rPr lang="en-US" sz="3000" b="1" dirty="0" smtClean="0"/>
              <a:t>EDUC 7101-2</a:t>
            </a:r>
          </a:p>
          <a:p>
            <a:pPr marL="0" indent="0" algn="ctr">
              <a:buNone/>
            </a:pPr>
            <a:r>
              <a:rPr lang="en-US" sz="3000" b="1" dirty="0" smtClean="0"/>
              <a:t>WALDEN UNIVERSITY</a:t>
            </a:r>
          </a:p>
          <a:p>
            <a:pPr marL="0" indent="0" algn="ctr">
              <a:buNone/>
            </a:pPr>
            <a:r>
              <a:rPr lang="en-US" sz="3000" b="1" dirty="0" smtClean="0"/>
              <a:t>Dr. Henry Pratt</a:t>
            </a:r>
            <a:endParaRPr lang="en-US" sz="3000" b="1" dirty="0"/>
          </a:p>
        </p:txBody>
      </p:sp>
    </p:spTree>
    <p:extLst>
      <p:ext uri="{BB962C8B-B14F-4D97-AF65-F5344CB8AC3E}">
        <p14:creationId xmlns:p14="http://schemas.microsoft.com/office/powerpoint/2010/main" val="307822325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We’ve become computerized</a:t>
            </a:r>
            <a:endParaRPr lang="en-US" dirty="0"/>
          </a:p>
        </p:txBody>
      </p:sp>
      <p:sp>
        <p:nvSpPr>
          <p:cNvPr id="3" name="Text Placeholder 2"/>
          <p:cNvSpPr>
            <a:spLocks noGrp="1"/>
          </p:cNvSpPr>
          <p:nvPr>
            <p:ph type="body" idx="1"/>
          </p:nvPr>
        </p:nvSpPr>
        <p:spPr/>
        <p:txBody>
          <a:bodyPr>
            <a:noAutofit/>
          </a:bodyPr>
          <a:lstStyle/>
          <a:p>
            <a:r>
              <a:rPr lang="en-US" sz="1600" b="1" dirty="0" smtClean="0"/>
              <a:t>WE’VE BECOME COMPUTERIZED</a:t>
            </a:r>
            <a:endParaRPr lang="en-US" sz="1600" b="1" dirty="0"/>
          </a:p>
        </p:txBody>
      </p:sp>
      <p:pic>
        <p:nvPicPr>
          <p:cNvPr id="3074" name="Picture 2" descr="C:\Users\sharon.sapolucia\AppData\Local\Microsoft\Windows\Temporary Internet Files\Content.IE5\CA3DH1YL\MP900422593[1].jpg"/>
          <p:cNvPicPr>
            <a:picLocks noGrp="1" noChangeAspect="1" noChangeArrowheads="1"/>
          </p:cNvPicPr>
          <p:nvPr>
            <p:ph sz="half" idx="2"/>
          </p:nvPr>
        </p:nvPicPr>
        <p:blipFill>
          <a:blip r:embed="rId2" cstate="print">
            <a:extLst>
              <a:ext uri="{28A0092B-C50C-407E-A947-70E740481C1C}">
                <a14:useLocalDpi xmlns:a14="http://schemas.microsoft.com/office/drawing/2010/main" val="0"/>
              </a:ext>
            </a:extLst>
          </a:blip>
          <a:stretch>
            <a:fillRect/>
          </a:stretch>
        </p:blipFill>
        <p:spPr bwMode="auto">
          <a:xfrm>
            <a:off x="819150" y="2189579"/>
            <a:ext cx="3200400" cy="2132766"/>
          </a:xfrm>
          <a:prstGeom prst="rect">
            <a:avLst/>
          </a:prstGeom>
          <a:noFill/>
          <a:extLst>
            <a:ext uri="{909E8E84-426E-40DD-AFC4-6F175D3DCCD1}">
              <a14:hiddenFill xmlns:a14="http://schemas.microsoft.com/office/drawing/2010/main">
                <a:solidFill>
                  <a:srgbClr val="FFFFFF"/>
                </a:solidFill>
              </a14:hiddenFill>
            </a:ext>
          </a:extLst>
        </p:spPr>
      </p:pic>
      <p:sp>
        <p:nvSpPr>
          <p:cNvPr id="4" name="Text Placeholder 3"/>
          <p:cNvSpPr>
            <a:spLocks noGrp="1"/>
          </p:cNvSpPr>
          <p:nvPr>
            <p:ph type="body" sz="quarter" idx="3"/>
          </p:nvPr>
        </p:nvSpPr>
        <p:spPr/>
        <p:txBody>
          <a:bodyPr>
            <a:noAutofit/>
          </a:bodyPr>
          <a:lstStyle/>
          <a:p>
            <a:r>
              <a:rPr lang="en-US" sz="1600" b="1" dirty="0" smtClean="0"/>
              <a:t>So it time to strategize</a:t>
            </a:r>
            <a:endParaRPr lang="en-US" sz="1600" b="1" dirty="0"/>
          </a:p>
        </p:txBody>
      </p:sp>
      <p:pic>
        <p:nvPicPr>
          <p:cNvPr id="7" name="Picture 2" descr="C:\Users\sharon.sapolucia\AppData\Local\Microsoft\Windows\Temporary Internet Files\Content.IE5\2ZO9W70I\MP900439545[1].jpg"/>
          <p:cNvPicPr>
            <a:picLocks noGrp="1" noChangeAspect="1" noChangeArrowheads="1"/>
          </p:cNvPicPr>
          <p:nvPr>
            <p:ph sz="quarter" idx="4"/>
          </p:nvPr>
        </p:nvPicPr>
        <p:blipFill>
          <a:blip r:embed="rId3" cstate="print">
            <a:extLst>
              <a:ext uri="{28A0092B-C50C-407E-A947-70E740481C1C}">
                <a14:useLocalDpi xmlns:a14="http://schemas.microsoft.com/office/drawing/2010/main" val="0"/>
              </a:ext>
            </a:extLst>
          </a:blip>
          <a:stretch>
            <a:fillRect/>
          </a:stretch>
        </p:blipFill>
        <p:spPr bwMode="auto">
          <a:xfrm>
            <a:off x="4700588" y="2187638"/>
            <a:ext cx="3200400" cy="213664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4705522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pPr algn="ctr"/>
            <a:r>
              <a:rPr lang="en-US" dirty="0" smtClean="0"/>
              <a:t>POSSIBILITIES</a:t>
            </a:r>
            <a:endParaRPr lang="en-US" dirty="0"/>
          </a:p>
        </p:txBody>
      </p:sp>
      <p:sp>
        <p:nvSpPr>
          <p:cNvPr id="8" name="Content Placeholder 7"/>
          <p:cNvSpPr>
            <a:spLocks noGrp="1"/>
          </p:cNvSpPr>
          <p:nvPr>
            <p:ph idx="1"/>
          </p:nvPr>
        </p:nvSpPr>
        <p:spPr/>
        <p:txBody>
          <a:bodyPr>
            <a:normAutofit/>
          </a:bodyPr>
          <a:lstStyle/>
          <a:p>
            <a:r>
              <a:rPr lang="en-US" sz="1400" dirty="0" smtClean="0"/>
              <a:t>Ten years ago only those with special skills were able to design computer or web-based instruction.  Today, almost any subject matter expert can find an authoring tools that suits their skill level. </a:t>
            </a:r>
          </a:p>
          <a:p>
            <a:r>
              <a:rPr lang="en-US" sz="1400" dirty="0" smtClean="0"/>
              <a:t>Effective instruction starts with sound instructional design principles.  Principles should be the foundation of any type of online instruction.  Allow me to introduce a up in coming popular learning management system better known as SoftChalk.</a:t>
            </a:r>
          </a:p>
          <a:p>
            <a:endParaRPr lang="en-US" sz="1400" dirty="0"/>
          </a:p>
          <a:p>
            <a:r>
              <a:rPr lang="en-US" sz="1400" dirty="0" smtClean="0">
                <a:hlinkClick r:id="rId2"/>
              </a:rPr>
              <a:t>http://www.youtube.com/watch?v=22IXdenOoy4</a:t>
            </a:r>
            <a:endParaRPr lang="en-US" sz="1400" dirty="0" smtClean="0"/>
          </a:p>
          <a:p>
            <a:endParaRPr lang="en-US" sz="1400" dirty="0"/>
          </a:p>
          <a:p>
            <a:r>
              <a:rPr lang="en-US" sz="1400" dirty="0" smtClean="0"/>
              <a:t>We’ll give you actual demonstrations, down a little further in this presentation.</a:t>
            </a:r>
          </a:p>
          <a:p>
            <a:endParaRPr lang="en-US" sz="1400" dirty="0"/>
          </a:p>
        </p:txBody>
      </p:sp>
    </p:spTree>
    <p:extLst>
      <p:ext uri="{BB962C8B-B14F-4D97-AF65-F5344CB8AC3E}">
        <p14:creationId xmlns:p14="http://schemas.microsoft.com/office/powerpoint/2010/main" val="125766765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History of soft chalk</a:t>
            </a:r>
            <a:endParaRPr lang="en-US" dirty="0"/>
          </a:p>
        </p:txBody>
      </p:sp>
      <p:sp>
        <p:nvSpPr>
          <p:cNvPr id="3" name="Content Placeholder 2"/>
          <p:cNvSpPr>
            <a:spLocks noGrp="1"/>
          </p:cNvSpPr>
          <p:nvPr>
            <p:ph idx="1"/>
          </p:nvPr>
        </p:nvSpPr>
        <p:spPr>
          <a:xfrm>
            <a:off x="685800" y="1066800"/>
            <a:ext cx="7520940" cy="3579849"/>
          </a:xfrm>
        </p:spPr>
        <p:txBody>
          <a:bodyPr>
            <a:noAutofit/>
          </a:bodyPr>
          <a:lstStyle/>
          <a:p>
            <a:r>
              <a:rPr lang="en-US" sz="2000" dirty="0" smtClean="0"/>
              <a:t>Founded in 2002 by Sue Polyson Evans, Robert Godwin-Jones and Peter Hunek, Soft chalk is a privately held company located in Richmond, Virginia, USA.</a:t>
            </a:r>
          </a:p>
          <a:p>
            <a:r>
              <a:rPr lang="en-US" sz="2000" dirty="0" smtClean="0"/>
              <a:t>Evans and Jones have a history of innovation in educational technology.</a:t>
            </a:r>
          </a:p>
          <a:p>
            <a:r>
              <a:rPr lang="en-US" sz="2000" dirty="0" smtClean="0"/>
              <a:t>In 1990 worked on a project that resulted in the creation of Web course in a Box, later sold to E-education leader of blackboard Inc.</a:t>
            </a:r>
          </a:p>
        </p:txBody>
      </p:sp>
    </p:spTree>
    <p:extLst>
      <p:ext uri="{BB962C8B-B14F-4D97-AF65-F5344CB8AC3E}">
        <p14:creationId xmlns:p14="http://schemas.microsoft.com/office/powerpoint/2010/main" val="21106783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Purpose of softchalk</a:t>
            </a:r>
            <a:endParaRPr lang="en-US" dirty="0"/>
          </a:p>
        </p:txBody>
      </p:sp>
      <p:sp>
        <p:nvSpPr>
          <p:cNvPr id="3" name="Content Placeholder 2"/>
          <p:cNvSpPr>
            <a:spLocks noGrp="1"/>
          </p:cNvSpPr>
          <p:nvPr>
            <p:ph idx="1"/>
          </p:nvPr>
        </p:nvSpPr>
        <p:spPr/>
        <p:txBody>
          <a:bodyPr>
            <a:normAutofit lnSpcReduction="10000"/>
          </a:bodyPr>
          <a:lstStyle/>
          <a:p>
            <a:r>
              <a:rPr lang="en-US" sz="2400" dirty="0"/>
              <a:t>Evans  </a:t>
            </a:r>
            <a:r>
              <a:rPr lang="en-US" sz="2400" dirty="0" smtClean="0"/>
              <a:t>and </a:t>
            </a:r>
            <a:r>
              <a:rPr lang="en-US" sz="2400" dirty="0"/>
              <a:t>Jones recognized educators desire to create sophisticated, interactive content but have time management problems in learning complicated authoring tools.  </a:t>
            </a:r>
          </a:p>
          <a:p>
            <a:r>
              <a:rPr lang="en-US" sz="2400" dirty="0"/>
              <a:t>Softchalk is simple to use, yet powerful enough for educators  to use to create interactive content.  </a:t>
            </a:r>
          </a:p>
          <a:p>
            <a:r>
              <a:rPr lang="en-US" sz="2400" dirty="0"/>
              <a:t>And amazingly this lesson content is portable for use in virtually any learning management system on any web server.</a:t>
            </a:r>
          </a:p>
          <a:p>
            <a:endParaRPr lang="en-US" dirty="0"/>
          </a:p>
        </p:txBody>
      </p:sp>
    </p:spTree>
    <p:extLst>
      <p:ext uri="{BB962C8B-B14F-4D97-AF65-F5344CB8AC3E}">
        <p14:creationId xmlns:p14="http://schemas.microsoft.com/office/powerpoint/2010/main" val="34198508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2960" y="152400"/>
            <a:ext cx="7520940" cy="914400"/>
          </a:xfrm>
        </p:spPr>
        <p:txBody>
          <a:bodyPr/>
          <a:lstStyle/>
          <a:p>
            <a:pPr algn="ctr"/>
            <a:r>
              <a:rPr lang="en-US" sz="4800" dirty="0" smtClean="0"/>
              <a:t>ADOPTION</a:t>
            </a:r>
            <a:endParaRPr lang="en-US" sz="4800" dirty="0"/>
          </a:p>
        </p:txBody>
      </p:sp>
      <p:sp>
        <p:nvSpPr>
          <p:cNvPr id="3" name="Content Placeholder 2"/>
          <p:cNvSpPr>
            <a:spLocks noGrp="1"/>
          </p:cNvSpPr>
          <p:nvPr>
            <p:ph idx="1"/>
          </p:nvPr>
        </p:nvSpPr>
        <p:spPr>
          <a:xfrm>
            <a:off x="822960" y="1295400"/>
            <a:ext cx="7520940" cy="3385077"/>
          </a:xfrm>
        </p:spPr>
        <p:txBody>
          <a:bodyPr>
            <a:normAutofit lnSpcReduction="10000"/>
          </a:bodyPr>
          <a:lstStyle/>
          <a:p>
            <a:r>
              <a:rPr lang="en-US" sz="2000" dirty="0" smtClean="0"/>
              <a:t>SoftChalk is the leading provider of content authoring software for educators in K-12, colleges, universities and even medical programs.</a:t>
            </a:r>
          </a:p>
          <a:p>
            <a:r>
              <a:rPr lang="en-US" sz="2000" dirty="0" smtClean="0"/>
              <a:t>SoftChalk educators can create professional, engaging, learning content quickly and easily, which enhances their teaching and improves the learning experience for students.  </a:t>
            </a:r>
          </a:p>
          <a:p>
            <a:r>
              <a:rPr lang="en-US" sz="2000" dirty="0" smtClean="0"/>
              <a:t>Many testimonials from educators has helped in moving forward with the adoption of this great innovation.  Personal testimonies include praise such as “SoftChalk has definitely revolutionized the way that faculty teach.”  Advertisement can definitely serve as a positive push toward adoption of the SoftChalk innovation.</a:t>
            </a:r>
            <a:endParaRPr lang="en-US" sz="2000" dirty="0"/>
          </a:p>
        </p:txBody>
      </p:sp>
    </p:spTree>
    <p:extLst>
      <p:ext uri="{BB962C8B-B14F-4D97-AF65-F5344CB8AC3E}">
        <p14:creationId xmlns:p14="http://schemas.microsoft.com/office/powerpoint/2010/main" val="247664696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Relative advantage and observation</a:t>
            </a:r>
            <a:endParaRPr lang="en-US" b="1" dirty="0"/>
          </a:p>
        </p:txBody>
      </p:sp>
      <p:sp>
        <p:nvSpPr>
          <p:cNvPr id="3" name="Content Placeholder 2"/>
          <p:cNvSpPr>
            <a:spLocks noGrp="1"/>
          </p:cNvSpPr>
          <p:nvPr>
            <p:ph idx="1"/>
          </p:nvPr>
        </p:nvSpPr>
        <p:spPr/>
        <p:txBody>
          <a:bodyPr/>
          <a:lstStyle/>
          <a:p>
            <a:r>
              <a:rPr lang="en-US" u="sng" dirty="0" smtClean="0"/>
              <a:t>Relative advantage </a:t>
            </a:r>
            <a:r>
              <a:rPr lang="en-US" dirty="0" smtClean="0"/>
              <a:t>is the degree to which an innovation is perceived as better than the idea it supersedes.  The SoftChalk innovation grew from the need that educators needed a new more invigorating way of enhancing innovative classrooms curriculum and </a:t>
            </a:r>
            <a:r>
              <a:rPr lang="en-US" dirty="0" smtClean="0"/>
              <a:t>preserving </a:t>
            </a:r>
            <a:r>
              <a:rPr lang="en-US" dirty="0" smtClean="0"/>
              <a:t>student interest.  </a:t>
            </a:r>
            <a:r>
              <a:rPr lang="en-US" dirty="0" smtClean="0"/>
              <a:t>The SoftChalk innovation was definitely an advantage for educators  in assisting them in creating interactive activities and lessons to enhance the learning experience.</a:t>
            </a:r>
          </a:p>
          <a:p>
            <a:endParaRPr lang="en-US" dirty="0"/>
          </a:p>
          <a:p>
            <a:r>
              <a:rPr lang="en-US" dirty="0" smtClean="0"/>
              <a:t>Through </a:t>
            </a:r>
            <a:r>
              <a:rPr lang="en-US" u="sng" dirty="0" smtClean="0"/>
              <a:t>observation</a:t>
            </a:r>
            <a:r>
              <a:rPr lang="en-US" dirty="0" smtClean="0"/>
              <a:t>, educators quickly saw the advantages of the Soft Chalk innovation in helping them to create lessons compatible with all learning managing software, such as blackboard, angel and other similar web based curriculum software.</a:t>
            </a:r>
          </a:p>
          <a:p>
            <a:endParaRPr lang="en-US" dirty="0"/>
          </a:p>
          <a:p>
            <a:endParaRPr lang="en-US" dirty="0"/>
          </a:p>
        </p:txBody>
      </p:sp>
    </p:spTree>
    <p:extLst>
      <p:ext uri="{BB962C8B-B14F-4D97-AF65-F5344CB8AC3E}">
        <p14:creationId xmlns:p14="http://schemas.microsoft.com/office/powerpoint/2010/main" val="344181008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Lesson builder demo - educator</a:t>
            </a:r>
            <a:endParaRPr lang="en-US" dirty="0"/>
          </a:p>
        </p:txBody>
      </p:sp>
      <p:sp>
        <p:nvSpPr>
          <p:cNvPr id="3" name="Content Placeholder 2"/>
          <p:cNvSpPr>
            <a:spLocks noGrp="1"/>
          </p:cNvSpPr>
          <p:nvPr>
            <p:ph idx="1"/>
          </p:nvPr>
        </p:nvSpPr>
        <p:spPr/>
        <p:txBody>
          <a:bodyPr/>
          <a:lstStyle/>
          <a:p>
            <a:r>
              <a:rPr lang="en-US" dirty="0" smtClean="0"/>
              <a:t>Online Lesson Demo for Instructor . . . </a:t>
            </a:r>
          </a:p>
          <a:p>
            <a:endParaRPr lang="en-US" dirty="0"/>
          </a:p>
          <a:p>
            <a:r>
              <a:rPr lang="en-US" dirty="0" smtClean="0"/>
              <a:t>			</a:t>
            </a:r>
            <a:r>
              <a:rPr lang="en-US" dirty="0" smtClean="0">
                <a:hlinkClick r:id="rId2"/>
              </a:rPr>
              <a:t>SOFTCHALK HOW TO DEMO</a:t>
            </a:r>
            <a:endParaRPr lang="en-US" dirty="0"/>
          </a:p>
        </p:txBody>
      </p:sp>
    </p:spTree>
    <p:extLst>
      <p:ext uri="{BB962C8B-B14F-4D97-AF65-F5344CB8AC3E}">
        <p14:creationId xmlns:p14="http://schemas.microsoft.com/office/powerpoint/2010/main" val="274104044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SAMPLE LESSONS</a:t>
            </a:r>
            <a:endParaRPr lang="en-US" dirty="0"/>
          </a:p>
        </p:txBody>
      </p:sp>
      <p:sp>
        <p:nvSpPr>
          <p:cNvPr id="3" name="Content Placeholder 2"/>
          <p:cNvSpPr>
            <a:spLocks noGrp="1"/>
          </p:cNvSpPr>
          <p:nvPr>
            <p:ph idx="1"/>
          </p:nvPr>
        </p:nvSpPr>
        <p:spPr/>
        <p:txBody>
          <a:bodyPr/>
          <a:lstStyle/>
          <a:p>
            <a:r>
              <a:rPr lang="en-US" dirty="0" smtClean="0"/>
              <a:t>LET’S TALK A SHORT TRIP INTO TO CREATED SOFTCHALK LESSON</a:t>
            </a:r>
          </a:p>
          <a:p>
            <a:endParaRPr lang="en-US" dirty="0"/>
          </a:p>
          <a:p>
            <a:r>
              <a:rPr lang="en-US" dirty="0" smtClean="0"/>
              <a:t>	</a:t>
            </a:r>
            <a:r>
              <a:rPr lang="en-US" dirty="0" smtClean="0">
                <a:hlinkClick r:id="rId2"/>
              </a:rPr>
              <a:t>SCIENCE LESSON</a:t>
            </a:r>
            <a:endParaRPr lang="en-US" dirty="0" smtClean="0"/>
          </a:p>
          <a:p>
            <a:r>
              <a:rPr lang="en-US" dirty="0"/>
              <a:t>	</a:t>
            </a:r>
            <a:r>
              <a:rPr lang="en-US" dirty="0" smtClean="0"/>
              <a:t>		</a:t>
            </a:r>
            <a:r>
              <a:rPr lang="en-US" dirty="0" smtClean="0">
                <a:hlinkClick r:id="rId3"/>
              </a:rPr>
              <a:t>ENGLISH LESSON</a:t>
            </a:r>
            <a:endParaRPr lang="en-US" dirty="0" smtClean="0"/>
          </a:p>
          <a:p>
            <a:endParaRPr lang="en-US" dirty="0"/>
          </a:p>
          <a:p>
            <a:r>
              <a:rPr lang="en-US" dirty="0" smtClean="0"/>
              <a:t>					</a:t>
            </a:r>
            <a:r>
              <a:rPr lang="en-US" dirty="0" smtClean="0">
                <a:hlinkClick r:id="rId4"/>
              </a:rPr>
              <a:t>HISTORY LESSON</a:t>
            </a:r>
            <a:endParaRPr lang="en-US" dirty="0" smtClean="0"/>
          </a:p>
          <a:p>
            <a:endParaRPr lang="en-US" dirty="0"/>
          </a:p>
          <a:p>
            <a:endParaRPr lang="en-US" dirty="0" smtClean="0"/>
          </a:p>
          <a:p>
            <a:r>
              <a:rPr lang="en-US" dirty="0"/>
              <a:t>	</a:t>
            </a:r>
            <a:r>
              <a:rPr lang="en-US" dirty="0" smtClean="0">
                <a:hlinkClick r:id="rId4"/>
              </a:rPr>
              <a:t>MATH LESSON</a:t>
            </a:r>
            <a:r>
              <a:rPr lang="en-US" dirty="0">
                <a:hlinkClick r:id="rId4"/>
              </a:rPr>
              <a:t>	</a:t>
            </a:r>
            <a:r>
              <a:rPr lang="en-US" dirty="0" smtClean="0"/>
              <a:t>			</a:t>
            </a:r>
            <a:endParaRPr lang="en-US" dirty="0"/>
          </a:p>
        </p:txBody>
      </p:sp>
    </p:spTree>
    <p:extLst>
      <p:ext uri="{BB962C8B-B14F-4D97-AF65-F5344CB8AC3E}">
        <p14:creationId xmlns:p14="http://schemas.microsoft.com/office/powerpoint/2010/main" val="90007024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The ABC’s of new innovation is emerging</a:t>
            </a:r>
            <a:endParaRPr lang="en-US" dirty="0"/>
          </a:p>
        </p:txBody>
      </p:sp>
      <p:pic>
        <p:nvPicPr>
          <p:cNvPr id="10242" name="Picture 2" descr="C:\Users\sharon.sapolucia\AppData\Local\Microsoft\Windows\Temporary Internet Files\Content.IE5\3TTRKVJT\MC900367552[1].wmf"/>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1676400" y="1752601"/>
            <a:ext cx="5638799" cy="3962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2434848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Soft chalk demonstration</a:t>
            </a:r>
            <a:endParaRPr lang="en-US" dirty="0"/>
          </a:p>
        </p:txBody>
      </p:sp>
      <p:sp>
        <p:nvSpPr>
          <p:cNvPr id="3" name="Content Placeholder 2"/>
          <p:cNvSpPr>
            <a:spLocks noGrp="1"/>
          </p:cNvSpPr>
          <p:nvPr>
            <p:ph idx="1"/>
          </p:nvPr>
        </p:nvSpPr>
        <p:spPr/>
        <p:txBody>
          <a:bodyPr/>
          <a:lstStyle/>
          <a:p>
            <a:r>
              <a:rPr lang="en-US" dirty="0" smtClean="0"/>
              <a:t>How to work successfully with Soft Chalk</a:t>
            </a:r>
          </a:p>
          <a:p>
            <a:endParaRPr lang="en-US" dirty="0"/>
          </a:p>
          <a:p>
            <a:r>
              <a:rPr lang="en-US" dirty="0" smtClean="0">
                <a:hlinkClick r:id="rId2"/>
              </a:rPr>
              <a:t>http://</a:t>
            </a:r>
            <a:r>
              <a:rPr lang="en-US" dirty="0" smtClean="0">
                <a:hlinkClick r:id="rId2"/>
              </a:rPr>
              <a:t>www.youtube.com/watch?v=YJiEdLBixII</a:t>
            </a:r>
            <a:endParaRPr lang="en-US" dirty="0" smtClean="0"/>
          </a:p>
          <a:p>
            <a:endParaRPr lang="en-US" dirty="0"/>
          </a:p>
          <a:p>
            <a:r>
              <a:rPr lang="en-US" dirty="0" smtClean="0"/>
              <a:t>Rogers, Everett M.  (2003).  Diffusion of Innovations.  New York, NY.  Free Press.</a:t>
            </a:r>
          </a:p>
          <a:p>
            <a:endParaRPr lang="en-US" dirty="0"/>
          </a:p>
        </p:txBody>
      </p:sp>
    </p:spTree>
    <p:extLst>
      <p:ext uri="{BB962C8B-B14F-4D97-AF65-F5344CB8AC3E}">
        <p14:creationId xmlns:p14="http://schemas.microsoft.com/office/powerpoint/2010/main" val="100656228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pPr algn="ctr"/>
            <a:r>
              <a:rPr lang="en-US" dirty="0" smtClean="0"/>
              <a:t>Teacher having a Difficult time</a:t>
            </a:r>
            <a:endParaRPr lang="en-US" dirty="0"/>
          </a:p>
        </p:txBody>
      </p:sp>
      <p:sp>
        <p:nvSpPr>
          <p:cNvPr id="6" name="Content Placeholder 5"/>
          <p:cNvSpPr>
            <a:spLocks noGrp="1"/>
          </p:cNvSpPr>
          <p:nvPr>
            <p:ph idx="1"/>
          </p:nvPr>
        </p:nvSpPr>
        <p:spPr/>
        <p:txBody>
          <a:bodyPr/>
          <a:lstStyle/>
          <a:p>
            <a:r>
              <a:rPr lang="en-US" dirty="0" smtClean="0"/>
              <a:t>Many are asking the question?  How can I reach this new generation of students?</a:t>
            </a:r>
            <a:endParaRPr lang="en-US" dirty="0"/>
          </a:p>
        </p:txBody>
      </p:sp>
      <p:pic>
        <p:nvPicPr>
          <p:cNvPr id="1026" name="Picture 2" descr="C:\Users\sharon.sapolucia\AppData\Local\Microsoft\Windows\Temporary Internet Files\Content.IE5\2ZO9W70I\MP900426540[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 y="1447800"/>
            <a:ext cx="8077200" cy="4343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4832142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Times have changed – </a:t>
            </a:r>
            <a:br>
              <a:rPr lang="en-US" dirty="0" smtClean="0"/>
            </a:br>
            <a:r>
              <a:rPr lang="en-US" dirty="0" smtClean="0"/>
              <a:t>PAPER AND PENCIL ARE BECOMING OBSOLETE</a:t>
            </a:r>
            <a:endParaRPr lang="en-US" dirty="0"/>
          </a:p>
        </p:txBody>
      </p:sp>
      <p:sp>
        <p:nvSpPr>
          <p:cNvPr id="3" name="Content Placeholder 2"/>
          <p:cNvSpPr>
            <a:spLocks noGrp="1"/>
          </p:cNvSpPr>
          <p:nvPr>
            <p:ph idx="1"/>
          </p:nvPr>
        </p:nvSpPr>
        <p:spPr/>
        <p:txBody>
          <a:bodyPr/>
          <a:lstStyle/>
          <a:p>
            <a:endParaRPr lang="en-US" dirty="0"/>
          </a:p>
        </p:txBody>
      </p:sp>
      <p:pic>
        <p:nvPicPr>
          <p:cNvPr id="2050" name="Picture 2" descr="C:\Users\sharon.sapolucia\AppData\Local\Microsoft\Windows\Temporary Internet Files\Content.IE5\2ZO9W70I\MP900439377[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8200" y="1143000"/>
            <a:ext cx="7696200" cy="4038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8959028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1600" dirty="0" smtClean="0"/>
              <a:t>Chalkboard are becoming  DINOSAURS – if chalk was used to make prehistoric drawings and we have way surpassed primitive education</a:t>
            </a:r>
            <a:endParaRPr lang="en-US" sz="1600" dirty="0"/>
          </a:p>
        </p:txBody>
      </p:sp>
      <p:pic>
        <p:nvPicPr>
          <p:cNvPr id="4098" name="Picture 2" descr="C:\Users\sharon.sapolucia\AppData\Local\Microsoft\Windows\Temporary Internet Files\Content.IE5\2ZO9W70I\MP900431743[1].jpg"/>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tretch>
            <a:fillRect/>
          </a:stretch>
        </p:blipFill>
        <p:spPr bwMode="auto">
          <a:xfrm>
            <a:off x="2793206" y="1100138"/>
            <a:ext cx="3579812" cy="35798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3938829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2960" y="365760"/>
            <a:ext cx="7520940" cy="1082040"/>
          </a:xfrm>
        </p:spPr>
        <p:txBody>
          <a:bodyPr>
            <a:normAutofit/>
          </a:bodyPr>
          <a:lstStyle/>
          <a:p>
            <a:r>
              <a:rPr lang="en-US" dirty="0" smtClean="0"/>
              <a:t>Students daydreaming at the board</a:t>
            </a:r>
            <a:br>
              <a:rPr lang="en-US" dirty="0" smtClean="0"/>
            </a:br>
            <a:r>
              <a:rPr lang="en-US" sz="1800" dirty="0" smtClean="0"/>
              <a:t>What’s really on their mind?  ARE WE LOSING THEM WITH OUR ARCADIC  STYLE OF TEACHING.  HOW CAN WE RAMP IT UP?</a:t>
            </a:r>
            <a:endParaRPr lang="en-US" dirty="0"/>
          </a:p>
        </p:txBody>
      </p:sp>
      <p:sp>
        <p:nvSpPr>
          <p:cNvPr id="3" name="Content Placeholder 2"/>
          <p:cNvSpPr>
            <a:spLocks noGrp="1"/>
          </p:cNvSpPr>
          <p:nvPr>
            <p:ph idx="1"/>
          </p:nvPr>
        </p:nvSpPr>
        <p:spPr>
          <a:xfrm>
            <a:off x="685800" y="1447800"/>
            <a:ext cx="8077200" cy="3232677"/>
          </a:xfrm>
        </p:spPr>
        <p:txBody>
          <a:bodyPr/>
          <a:lstStyle/>
          <a:p>
            <a:endParaRPr lang="en-US" dirty="0"/>
          </a:p>
        </p:txBody>
      </p:sp>
      <p:pic>
        <p:nvPicPr>
          <p:cNvPr id="5122" name="Picture 2" descr="C:\Users\sharon.sapolucia\AppData\Local\Microsoft\Windows\Temporary Internet Files\Content.IE5\CA3DH1YL\MP900438739[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 y="1357489"/>
            <a:ext cx="8506178" cy="4724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4698165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2960" y="365760"/>
            <a:ext cx="7520940" cy="701040"/>
          </a:xfrm>
        </p:spPr>
        <p:txBody>
          <a:bodyPr>
            <a:normAutofit fontScale="90000"/>
          </a:bodyPr>
          <a:lstStyle/>
          <a:p>
            <a:r>
              <a:rPr lang="en-US" dirty="0" smtClean="0"/>
              <a:t>Even Parents having a hard time at home motivating kids to focus and stay on task</a:t>
            </a:r>
            <a:endParaRPr lang="en-US" dirty="0"/>
          </a:p>
        </p:txBody>
      </p:sp>
      <p:pic>
        <p:nvPicPr>
          <p:cNvPr id="6146" name="Picture 2" descr="C:\Users\sharon.sapolucia\AppData\Local\Microsoft\Windows\Temporary Internet Files\Content.IE5\3TTRKVJT\MP900430493[1].jpg"/>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tretch>
            <a:fillRect/>
          </a:stretch>
        </p:blipFill>
        <p:spPr bwMode="auto">
          <a:xfrm>
            <a:off x="2793206" y="1100138"/>
            <a:ext cx="3579812" cy="35798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3459051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2960" y="365760"/>
            <a:ext cx="7520940" cy="777240"/>
          </a:xfrm>
        </p:spPr>
        <p:txBody>
          <a:bodyPr>
            <a:normAutofit fontScale="90000"/>
          </a:bodyPr>
          <a:lstStyle/>
          <a:p>
            <a:r>
              <a:rPr lang="en-US" dirty="0" smtClean="0"/>
              <a:t>Getting a Student to open a book, let alone read it.    Really !!!    Really !!!  Hard…</a:t>
            </a:r>
            <a:endParaRPr lang="en-US" dirty="0"/>
          </a:p>
        </p:txBody>
      </p:sp>
      <p:pic>
        <p:nvPicPr>
          <p:cNvPr id="7170" name="Picture 2" descr="C:\Users\sharon.sapolucia\AppData\Local\Microsoft\Windows\Temporary Internet Files\Content.IE5\262WJPDK\MP900422194[1].jp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990600" y="1295400"/>
            <a:ext cx="7620000" cy="45259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7331340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2960" y="228600"/>
            <a:ext cx="7520940" cy="1295400"/>
          </a:xfrm>
        </p:spPr>
        <p:txBody>
          <a:bodyPr>
            <a:normAutofit fontScale="90000"/>
          </a:bodyPr>
          <a:lstStyle/>
          <a:p>
            <a:r>
              <a:rPr lang="en-US" sz="2800" dirty="0" smtClean="0"/>
              <a:t>Old teaching styles are just becoming </a:t>
            </a:r>
            <a:r>
              <a:rPr lang="en-US" dirty="0" smtClean="0"/>
              <a:t>routine and outdated</a:t>
            </a:r>
            <a:r>
              <a:rPr lang="en-US" sz="2800" dirty="0" smtClean="0"/>
              <a:t>.  Don’t get mad…its time to turn the tables</a:t>
            </a:r>
            <a:endParaRPr lang="en-US" sz="2800" dirty="0"/>
          </a:p>
        </p:txBody>
      </p:sp>
      <p:pic>
        <p:nvPicPr>
          <p:cNvPr id="8194" name="Picture 2" descr="C:\Users\sharon.sapolucia\AppData\Local\Microsoft\Windows\Temporary Internet Files\Content.IE5\CA3DH1YL\MP900386224[1].jpg"/>
          <p:cNvPicPr>
            <a:picLocks noGrp="1" noChangeAspect="1" noChangeArrowheads="1"/>
          </p:cNvPicPr>
          <p:nvPr>
            <p:ph idx="1"/>
          </p:nvPr>
        </p:nvPicPr>
        <p:blipFill>
          <a:blip r:embed="rId2">
            <a:extLst>
              <a:ext uri="{28A0092B-C50C-407E-A947-70E740481C1C}">
                <a14:useLocalDpi xmlns:a14="http://schemas.microsoft.com/office/drawing/2010/main" val="0"/>
              </a:ext>
            </a:extLst>
          </a:blip>
          <a:stretch>
            <a:fillRect/>
          </a:stretch>
        </p:blipFill>
        <p:spPr bwMode="auto">
          <a:xfrm>
            <a:off x="2209800" y="1673892"/>
            <a:ext cx="6019800" cy="305050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8891675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Technology in education</a:t>
            </a:r>
            <a:endParaRPr lang="en-US" dirty="0"/>
          </a:p>
        </p:txBody>
      </p:sp>
      <p:sp>
        <p:nvSpPr>
          <p:cNvPr id="3" name="Content Placeholder 2"/>
          <p:cNvSpPr>
            <a:spLocks noGrp="1"/>
          </p:cNvSpPr>
          <p:nvPr>
            <p:ph idx="1"/>
          </p:nvPr>
        </p:nvSpPr>
        <p:spPr>
          <a:xfrm>
            <a:off x="457200" y="1066800"/>
            <a:ext cx="8458200" cy="5638800"/>
          </a:xfrm>
        </p:spPr>
        <p:txBody>
          <a:bodyPr>
            <a:normAutofit/>
          </a:bodyPr>
          <a:lstStyle/>
          <a:p>
            <a:r>
              <a:rPr lang="en-US" sz="2800" dirty="0"/>
              <a:t>In preparing to enter the next century, educators of adults face </a:t>
            </a:r>
            <a:r>
              <a:rPr lang="en-US" sz="2800" dirty="0" smtClean="0"/>
              <a:t>new challenge </a:t>
            </a:r>
            <a:r>
              <a:rPr lang="en-US" sz="2800" dirty="0"/>
              <a:t>of serving </a:t>
            </a:r>
            <a:r>
              <a:rPr lang="en-US" sz="2800" dirty="0" smtClean="0"/>
              <a:t>student </a:t>
            </a:r>
            <a:r>
              <a:rPr lang="en-US" sz="2800" dirty="0"/>
              <a:t>population </a:t>
            </a:r>
            <a:r>
              <a:rPr lang="en-US" sz="2800" dirty="0" smtClean="0"/>
              <a:t>&amp; a society </a:t>
            </a:r>
            <a:r>
              <a:rPr lang="en-US" sz="2800" dirty="0"/>
              <a:t>that is increasingly diverse.  Moving into the next century the </a:t>
            </a:r>
            <a:r>
              <a:rPr lang="en-US" sz="2800" dirty="0" smtClean="0"/>
              <a:t>student </a:t>
            </a:r>
            <a:r>
              <a:rPr lang="en-US" sz="2800" dirty="0"/>
              <a:t>population is expected to be the fastest growing segment of higher </a:t>
            </a:r>
            <a:r>
              <a:rPr lang="en-US" sz="2800" dirty="0" smtClean="0"/>
              <a:t>education and technology; with </a:t>
            </a:r>
            <a:r>
              <a:rPr lang="en-US" sz="2800" dirty="0"/>
              <a:t>older students </a:t>
            </a:r>
            <a:r>
              <a:rPr lang="en-US" sz="2800" dirty="0" smtClean="0"/>
              <a:t>constituting </a:t>
            </a:r>
            <a:r>
              <a:rPr lang="en-US" sz="2800" dirty="0"/>
              <a:t>the majority. </a:t>
            </a:r>
            <a:r>
              <a:rPr lang="en-US" sz="2800" dirty="0" smtClean="0"/>
              <a:t>Educators </a:t>
            </a:r>
            <a:r>
              <a:rPr lang="en-US" sz="2800" dirty="0"/>
              <a:t>will have to step </a:t>
            </a:r>
            <a:r>
              <a:rPr lang="en-US" sz="2800" dirty="0" smtClean="0"/>
              <a:t>up in order to create </a:t>
            </a:r>
            <a:r>
              <a:rPr lang="en-US" sz="2800" dirty="0"/>
              <a:t>a student friendly </a:t>
            </a:r>
            <a:r>
              <a:rPr lang="en-US" sz="2800" dirty="0" smtClean="0"/>
              <a:t>technological </a:t>
            </a:r>
            <a:r>
              <a:rPr lang="en-US" sz="2800" dirty="0"/>
              <a:t>environment.</a:t>
            </a:r>
          </a:p>
          <a:p>
            <a:endParaRPr lang="en-US" dirty="0"/>
          </a:p>
        </p:txBody>
      </p:sp>
      <p:pic>
        <p:nvPicPr>
          <p:cNvPr id="1027" name="Picture 3" descr="C:\Documents and Settings\sharon.sapolucia\Local Settings\Temporary Internet Files\Content.IE5\G5IKA1ZI\MP900400337[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105400" y="5105400"/>
            <a:ext cx="3672840" cy="1371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56499771"/>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Angles">
  <a:themeElements>
    <a:clrScheme name="Angles">
      <a:dk1>
        <a:srgbClr val="000000"/>
      </a:dk1>
      <a:lt1>
        <a:srgbClr val="FFFFFF"/>
      </a:lt1>
      <a:dk2>
        <a:srgbClr val="434342"/>
      </a:dk2>
      <a:lt2>
        <a:srgbClr val="CDD7D9"/>
      </a:lt2>
      <a:accent1>
        <a:srgbClr val="797B7E"/>
      </a:accent1>
      <a:accent2>
        <a:srgbClr val="F96A1B"/>
      </a:accent2>
      <a:accent3>
        <a:srgbClr val="08A1D9"/>
      </a:accent3>
      <a:accent4>
        <a:srgbClr val="7C984A"/>
      </a:accent4>
      <a:accent5>
        <a:srgbClr val="C2AD8D"/>
      </a:accent5>
      <a:accent6>
        <a:srgbClr val="506E94"/>
      </a:accent6>
      <a:hlink>
        <a:srgbClr val="5F5F5F"/>
      </a:hlink>
      <a:folHlink>
        <a:srgbClr val="969696"/>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blipFill rotWithShape="1">
          <a:blip xmlns:r="http://schemas.openxmlformats.org/officeDocument/2006/relationships" r:embed="rId1">
            <a:duotone>
              <a:schemeClr val="phClr">
                <a:tint val="90000"/>
                <a:shade val="85000"/>
              </a:schemeClr>
              <a:schemeClr val="phClr">
                <a:tint val="95000"/>
                <a:shade val="99000"/>
              </a:schemeClr>
            </a:duotone>
          </a:blip>
          <a:tile tx="0" ty="0" sx="100000" sy="100000" flip="none" algn="tl"/>
        </a:blipFill>
        <a:blipFill rotWithShape="1">
          <a:blip xmlns:r="http://schemas.openxmlformats.org/officeDocument/2006/relationships" r:embed="rId2">
            <a:duotone>
              <a:schemeClr val="phClr">
                <a:tint val="93000"/>
                <a:shade val="85000"/>
              </a:schemeClr>
              <a:schemeClr val="phClr">
                <a:tint val="96000"/>
                <a:shade val="99000"/>
              </a:schemeClr>
            </a:duotone>
          </a:blip>
          <a:tile tx="0" ty="0" sx="90000" sy="9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288</TotalTime>
  <Words>701</Words>
  <Application>Microsoft Office PowerPoint</Application>
  <PresentationFormat>On-screen Show (4:3)</PresentationFormat>
  <Paragraphs>64</Paragraphs>
  <Slides>19</Slides>
  <Notes>0</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Angles</vt:lpstr>
      <vt:lpstr> DIFFUSION OF INNOVATION MULTIMEDIA STORYBOARD PRESENTATION </vt:lpstr>
      <vt:lpstr>Teacher having a Difficult time</vt:lpstr>
      <vt:lpstr>Times have changed –  PAPER AND PENCIL ARE BECOMING OBSOLETE</vt:lpstr>
      <vt:lpstr>Chalkboard are becoming  DINOSAURS – if chalk was used to make prehistoric drawings and we have way surpassed primitive education</vt:lpstr>
      <vt:lpstr>Students daydreaming at the board What’s really on their mind?  ARE WE LOSING THEM WITH OUR ARCADIC  STYLE OF TEACHING.  HOW CAN WE RAMP IT UP?</vt:lpstr>
      <vt:lpstr>Even Parents having a hard time at home motivating kids to focus and stay on task</vt:lpstr>
      <vt:lpstr>Getting a Student to open a book, let alone read it.    Really !!!    Really !!!  Hard…</vt:lpstr>
      <vt:lpstr>Old teaching styles are just becoming routine and outdated.  Don’t get mad…its time to turn the tables</vt:lpstr>
      <vt:lpstr>Technology in education</vt:lpstr>
      <vt:lpstr>We’ve become computerized</vt:lpstr>
      <vt:lpstr>POSSIBILITIES</vt:lpstr>
      <vt:lpstr>History of soft chalk</vt:lpstr>
      <vt:lpstr>Purpose of softchalk</vt:lpstr>
      <vt:lpstr>ADOPTION</vt:lpstr>
      <vt:lpstr>Relative advantage and observation</vt:lpstr>
      <vt:lpstr>Lesson builder demo - educator</vt:lpstr>
      <vt:lpstr>SAMPLE LESSONS</vt:lpstr>
      <vt:lpstr>The ABC’s of new innovation is emerging</vt:lpstr>
      <vt:lpstr>Soft chalk demonstration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Teacher Difficult time</dc:title>
  <dc:creator>Windows User</dc:creator>
  <cp:lastModifiedBy>Sharon.Sapolucia</cp:lastModifiedBy>
  <cp:revision>25</cp:revision>
  <dcterms:created xsi:type="dcterms:W3CDTF">2011-10-06T17:06:56Z</dcterms:created>
  <dcterms:modified xsi:type="dcterms:W3CDTF">2011-11-15T19:41:07Z</dcterms:modified>
</cp:coreProperties>
</file>