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37" autoAdjust="0"/>
    <p:restoredTop sz="86477" autoAdjust="0"/>
  </p:normalViewPr>
  <p:slideViewPr>
    <p:cSldViewPr>
      <p:cViewPr varScale="1">
        <p:scale>
          <a:sx n="68" d="100"/>
          <a:sy n="68" d="100"/>
        </p:scale>
        <p:origin x="-5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4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1"/>
          <c:order val="0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Sales per hundred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1.2</c:v>
                </c:pt>
                <c:pt idx="4">
                  <c:v>1.5</c:v>
                </c:pt>
                <c:pt idx="5">
                  <c:v>1.7000000000000006</c:v>
                </c:pt>
                <c:pt idx="6">
                  <c:v>2.1</c:v>
                </c:pt>
                <c:pt idx="7">
                  <c:v>2.2000000000000002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</c:numCache>
            </c:numRef>
          </c:val>
        </c:ser>
        <c:marker val="1"/>
        <c:axId val="52945280"/>
        <c:axId val="52946816"/>
      </c:lineChart>
      <c:catAx>
        <c:axId val="52945280"/>
        <c:scaling>
          <c:orientation val="minMax"/>
        </c:scaling>
        <c:axPos val="b"/>
        <c:numFmt formatCode="General" sourceLinked="1"/>
        <c:majorTickMark val="none"/>
        <c:tickLblPos val="nextTo"/>
        <c:crossAx val="52946816"/>
        <c:crosses val="autoZero"/>
        <c:auto val="1"/>
        <c:lblAlgn val="ctr"/>
        <c:lblOffset val="100"/>
      </c:catAx>
      <c:valAx>
        <c:axId val="5294681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529452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B0AF7-7A88-4E30-945D-382F774AD32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A15AC-B263-4925-B78F-CB6B93EA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 a video of a clip from</a:t>
            </a:r>
            <a:r>
              <a:rPr lang="en-US" baseline="0" dirty="0" smtClean="0"/>
              <a:t> the CBS Morning Show http://www.cbsnews.com/stories/2006/08/23/earlyshow/main1931179.shtml?tag=currentVideoInfo;videoMetaInfo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adoption</a:t>
            </a:r>
            <a:r>
              <a:rPr lang="en-US" baseline="0" dirty="0" smtClean="0"/>
              <a:t> of the Smart board shows resistance in the earlier years and then toward the latter years it has taken off due to </a:t>
            </a:r>
            <a:r>
              <a:rPr lang="en-US" baseline="0" smtClean="0"/>
              <a:t>increased popularity.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Classroom picture</a:t>
            </a:r>
            <a:r>
              <a:rPr lang="en-US" baseline="0" dirty="0" smtClean="0"/>
              <a:t> of Smart board being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E2F4F9-36ED-4F17-9CBA-91BD51262A8D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Diffusion of Innovation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Interactive Whiteboards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1800" dirty="0" err="1" smtClean="0"/>
              <a:t>Charee</a:t>
            </a:r>
            <a:r>
              <a:rPr lang="en-US" sz="1800" dirty="0" smtClean="0"/>
              <a:t> Hampton</a:t>
            </a:r>
          </a:p>
          <a:p>
            <a:pPr algn="ctr">
              <a:buNone/>
            </a:pPr>
            <a:r>
              <a:rPr lang="en-US" sz="1800" dirty="0" smtClean="0"/>
              <a:t>EDUC 7101-2</a:t>
            </a:r>
          </a:p>
          <a:p>
            <a:pPr algn="ctr">
              <a:buNone/>
            </a:pPr>
            <a:r>
              <a:rPr lang="en-US" sz="1800" dirty="0" smtClean="0"/>
              <a:t>Dr.  Henry Pratt</a:t>
            </a:r>
          </a:p>
          <a:p>
            <a:pPr algn="ctr">
              <a:buNone/>
            </a:pPr>
            <a:r>
              <a:rPr lang="en-US" sz="1800" dirty="0" smtClean="0"/>
              <a:t>Walden University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Attributes for Adopting the Smart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Observability</a:t>
            </a:r>
            <a:r>
              <a:rPr lang="en-US" dirty="0" smtClean="0"/>
              <a:t> (allow teachers to observe others teachers who have been using the innovation for a while)</a:t>
            </a:r>
          </a:p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err="1" smtClean="0"/>
              <a:t>Trialability</a:t>
            </a:r>
            <a:r>
              <a:rPr lang="en-US" dirty="0" smtClean="0"/>
              <a:t> (allow teachers to pilot the innovation inside their classroom)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Decentralized Approach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According to Rogers (2003) decentralized diffusion systems are “client-controlled, with a wide sharing of power and control among the members of the diffusion system” (pg. 401)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Educators</a:t>
            </a:r>
          </a:p>
          <a:p>
            <a:r>
              <a:rPr lang="en-US" dirty="0" smtClean="0"/>
              <a:t>Media Specialists</a:t>
            </a:r>
          </a:p>
          <a:p>
            <a:r>
              <a:rPr lang="en-US" dirty="0" smtClean="0"/>
              <a:t>Local School Technology Specialist (LSTC)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Roles of Change 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Seven Roles of Change Agent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Develop a need for change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Establish an information-exchange relationship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Diagnose problems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Create an intent to change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Translate intentions into action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Stabilize adoption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Achieve a terminal relationship (Rogers, 2003, pg. 400)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Critical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Critical mass has been met</a:t>
            </a:r>
          </a:p>
          <a:p>
            <a:pPr algn="ctr">
              <a:buNone/>
            </a:pPr>
            <a:r>
              <a:rPr lang="en-US" dirty="0" smtClean="0"/>
              <a:t>“Critical mass occurs at the point at which enough individuals in a system have adopted an innovation so that the innovation’s further rate of adoption becomes self-sustaining” (Rogers, 2003, pg. 363)/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In 1986, David Martin developed a product idea in</a:t>
            </a:r>
          </a:p>
          <a:p>
            <a:pPr>
              <a:buNone/>
            </a:pPr>
            <a:r>
              <a:rPr lang="en-US" sz="2400" dirty="0" smtClean="0"/>
              <a:t> which he shares with his business partner, Nancy</a:t>
            </a:r>
          </a:p>
          <a:p>
            <a:pPr>
              <a:buNone/>
            </a:pPr>
            <a:r>
              <a:rPr lang="en-US" sz="2400" dirty="0" smtClean="0"/>
              <a:t> Knowlton. The idea was to design a product that</a:t>
            </a:r>
          </a:p>
          <a:p>
            <a:pPr>
              <a:buNone/>
            </a:pPr>
            <a:r>
              <a:rPr lang="en-US" sz="2400" dirty="0" smtClean="0"/>
              <a:t> would replace the chalkboard inside the classroom.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disruptmartin500_124806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76400"/>
            <a:ext cx="2296391" cy="1676400"/>
          </a:xfrm>
          <a:prstGeom prst="rect">
            <a:avLst/>
          </a:prstGeom>
        </p:spPr>
      </p:pic>
      <p:pic>
        <p:nvPicPr>
          <p:cNvPr id="8" name="Picture 7" descr="40146132Nancy%20Knowlton%20Nancy-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2057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Martin and Knowlton development </a:t>
            </a:r>
          </a:p>
          <a:p>
            <a:pPr>
              <a:buNone/>
            </a:pPr>
            <a:r>
              <a:rPr lang="en-US" dirty="0" smtClean="0"/>
              <a:t>consisted of a whiteboard, computer, and</a:t>
            </a:r>
          </a:p>
          <a:p>
            <a:pPr>
              <a:buNone/>
            </a:pPr>
            <a:r>
              <a:rPr lang="en-US" dirty="0" smtClean="0"/>
              <a:t>a LCD projector. The development of this</a:t>
            </a:r>
          </a:p>
          <a:p>
            <a:pPr>
              <a:buNone/>
            </a:pPr>
            <a:r>
              <a:rPr lang="en-US" dirty="0" smtClean="0"/>
              <a:t>innovation would enhance the way </a:t>
            </a:r>
          </a:p>
          <a:p>
            <a:pPr>
              <a:buNone/>
            </a:pPr>
            <a:r>
              <a:rPr lang="en-US" dirty="0" smtClean="0"/>
              <a:t>people work and learn.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Intel Corporation funded the development</a:t>
            </a:r>
          </a:p>
          <a:p>
            <a:pPr>
              <a:buNone/>
            </a:pPr>
            <a:r>
              <a:rPr lang="en-US" dirty="0" smtClean="0"/>
              <a:t>of the innovation.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Some early problems consisted of low-</a:t>
            </a:r>
          </a:p>
          <a:p>
            <a:pPr>
              <a:buNone/>
            </a:pPr>
            <a:r>
              <a:rPr lang="en-US" dirty="0" smtClean="0"/>
              <a:t>speed modems and early versions of </a:t>
            </a:r>
          </a:p>
          <a:p>
            <a:pPr>
              <a:buNone/>
            </a:pPr>
            <a:r>
              <a:rPr lang="en-US" dirty="0" smtClean="0"/>
              <a:t>operating systems that were slow and had</a:t>
            </a:r>
          </a:p>
          <a:p>
            <a:pPr>
              <a:buNone/>
            </a:pPr>
            <a:r>
              <a:rPr lang="en-US" dirty="0" smtClean="0"/>
              <a:t>little graphics capability.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700" dirty="0" smtClean="0"/>
          </a:p>
          <a:p>
            <a:pPr>
              <a:buNone/>
            </a:pPr>
            <a:r>
              <a:rPr lang="en-US" dirty="0" smtClean="0"/>
              <a:t>The innovation of the smart board was </a:t>
            </a:r>
          </a:p>
          <a:p>
            <a:pPr>
              <a:buNone/>
            </a:pPr>
            <a:r>
              <a:rPr lang="en-US" dirty="0" smtClean="0"/>
              <a:t>initially geared for the education sector as </a:t>
            </a:r>
          </a:p>
          <a:p>
            <a:pPr>
              <a:buNone/>
            </a:pPr>
            <a:r>
              <a:rPr lang="en-US" dirty="0" smtClean="0"/>
              <a:t>a way to replace the chalkboard.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SMART Boards were introduced in 1991. Its</a:t>
            </a:r>
          </a:p>
          <a:p>
            <a:pPr>
              <a:buNone/>
            </a:pPr>
            <a:r>
              <a:rPr lang="en-US" dirty="0" smtClean="0"/>
              <a:t>primary goal was to promote student-</a:t>
            </a:r>
          </a:p>
          <a:p>
            <a:pPr>
              <a:buNone/>
            </a:pPr>
            <a:r>
              <a:rPr lang="en-US" dirty="0" smtClean="0"/>
              <a:t>centered learning in classrooms with the</a:t>
            </a:r>
          </a:p>
          <a:p>
            <a:pPr>
              <a:buNone/>
            </a:pPr>
            <a:r>
              <a:rPr lang="en-US" dirty="0" smtClean="0"/>
              <a:t>use of technology.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MART 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267200"/>
            <a:ext cx="2514600" cy="2124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 on Smart board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Attached is a video clip about smart </a:t>
            </a:r>
          </a:p>
          <a:p>
            <a:pPr>
              <a:buNone/>
            </a:pPr>
            <a:r>
              <a:rPr lang="en-US" smtClean="0"/>
              <a:t>boards. 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S-Curve for Smart board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Early Adopters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K12 environment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uses and benefits of the innovation will convince the adoption of the Smart board.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smartboardclassro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0025"/>
            <a:ext cx="3810000" cy="28479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Veterans teachers who are set in their ways </a:t>
            </a:r>
          </a:p>
          <a:p>
            <a:r>
              <a:rPr lang="en-US" dirty="0" smtClean="0"/>
              <a:t>Teachers who don’t like change and technology</a:t>
            </a:r>
          </a:p>
          <a:p>
            <a:endParaRPr lang="en-US" dirty="0" smtClean="0"/>
          </a:p>
          <a:p>
            <a:r>
              <a:rPr lang="en-US" dirty="0" smtClean="0"/>
              <a:t>In order to help them move toward this innovation, I think professional development</a:t>
            </a:r>
            <a:r>
              <a:rPr lang="en-US" baseline="0" dirty="0" smtClean="0"/>
              <a:t> and training classes should be offered.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301</TotalTime>
  <Words>541</Words>
  <Application>Microsoft Office PowerPoint</Application>
  <PresentationFormat>On-screen Show (4:3)</PresentationFormat>
  <Paragraphs>93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Diffusion of Innovation Multimedia Presentation</vt:lpstr>
      <vt:lpstr>Need</vt:lpstr>
      <vt:lpstr>Research</vt:lpstr>
      <vt:lpstr>Development</vt:lpstr>
      <vt:lpstr>Commercialization</vt:lpstr>
      <vt:lpstr>Video on Smart board Learning</vt:lpstr>
      <vt:lpstr>S-Curve for Smart board</vt:lpstr>
      <vt:lpstr>Early Adopters</vt:lpstr>
      <vt:lpstr>Laggards</vt:lpstr>
      <vt:lpstr>Attributes for Adopting the Smart board</vt:lpstr>
      <vt:lpstr>Decentralized Approach </vt:lpstr>
      <vt:lpstr>Change Agents</vt:lpstr>
      <vt:lpstr>Roles of Change Agent</vt:lpstr>
      <vt:lpstr>Critical Mass</vt:lpstr>
    </vt:vector>
  </TitlesOfParts>
  <Company>GCPS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 Multimedia Presentation</dc:title>
  <dc:creator>e200511624</dc:creator>
  <cp:lastModifiedBy>e200511624</cp:lastModifiedBy>
  <cp:revision>35</cp:revision>
  <dcterms:created xsi:type="dcterms:W3CDTF">2011-09-30T01:05:02Z</dcterms:created>
  <dcterms:modified xsi:type="dcterms:W3CDTF">2011-10-28T01:10:35Z</dcterms:modified>
</cp:coreProperties>
</file>