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ms-office.activeX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activeX/activeX1.xml" ContentType="application/vnd.ms-office.activeX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75" r:id="rId7"/>
    <p:sldId id="276" r:id="rId8"/>
    <p:sldId id="277" r:id="rId9"/>
    <p:sldId id="263" r:id="rId10"/>
    <p:sldId id="264" r:id="rId11"/>
    <p:sldId id="265" r:id="rId12"/>
    <p:sldId id="266" r:id="rId13"/>
    <p:sldId id="267" r:id="rId14"/>
    <p:sldId id="270" r:id="rId15"/>
    <p:sldId id="268" r:id="rId16"/>
    <p:sldId id="279" r:id="rId17"/>
    <p:sldId id="271" r:id="rId18"/>
    <p:sldId id="280" r:id="rId19"/>
    <p:sldId id="274" r:id="rId20"/>
    <p:sldId id="278" r:id="rId21"/>
    <p:sldId id="282" r:id="rId22"/>
    <p:sldId id="283" r:id="rId23"/>
    <p:sldId id="28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34615" autoAdjust="0"/>
    <p:restoredTop sz="65275" autoAdjust="0"/>
  </p:normalViewPr>
  <p:slideViewPr>
    <p:cSldViewPr>
      <p:cViewPr varScale="1">
        <p:scale>
          <a:sx n="30" d="100"/>
          <a:sy n="30" d="100"/>
        </p:scale>
        <p:origin x="-10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lineChart>
        <c:grouping val="standard"/>
        <c:ser>
          <c:idx val="1"/>
          <c:order val="0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1990</c:v>
                </c:pt>
                <c:pt idx="1">
                  <c:v>1992</c:v>
                </c:pt>
                <c:pt idx="2">
                  <c:v>1994</c:v>
                </c:pt>
                <c:pt idx="3">
                  <c:v>1996</c:v>
                </c:pt>
                <c:pt idx="4">
                  <c:v>1998</c:v>
                </c:pt>
                <c:pt idx="5">
                  <c:v>2000</c:v>
                </c:pt>
                <c:pt idx="6">
                  <c:v>2002</c:v>
                </c:pt>
                <c:pt idx="7">
                  <c:v>2004</c:v>
                </c:pt>
                <c:pt idx="8">
                  <c:v>2006</c:v>
                </c:pt>
                <c:pt idx="9">
                  <c:v>2008</c:v>
                </c:pt>
                <c:pt idx="10">
                  <c:v>2010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Sales per hundred</c:v>
                </c:pt>
              </c:strCache>
            </c:strRef>
          </c:tx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1990</c:v>
                </c:pt>
                <c:pt idx="1">
                  <c:v>1992</c:v>
                </c:pt>
                <c:pt idx="2">
                  <c:v>1994</c:v>
                </c:pt>
                <c:pt idx="3">
                  <c:v>1996</c:v>
                </c:pt>
                <c:pt idx="4">
                  <c:v>1998</c:v>
                </c:pt>
                <c:pt idx="5">
                  <c:v>2000</c:v>
                </c:pt>
                <c:pt idx="6">
                  <c:v>2002</c:v>
                </c:pt>
                <c:pt idx="7">
                  <c:v>2004</c:v>
                </c:pt>
                <c:pt idx="8">
                  <c:v>2006</c:v>
                </c:pt>
                <c:pt idx="9">
                  <c:v>2008</c:v>
                </c:pt>
                <c:pt idx="10">
                  <c:v>2010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1.2</c:v>
                </c:pt>
                <c:pt idx="4">
                  <c:v>1.5</c:v>
                </c:pt>
                <c:pt idx="5">
                  <c:v>1.7000000000000035</c:v>
                </c:pt>
                <c:pt idx="6">
                  <c:v>2.1</c:v>
                </c:pt>
                <c:pt idx="7">
                  <c:v>2.2000000000000002</c:v>
                </c:pt>
                <c:pt idx="8">
                  <c:v>2</c:v>
                </c:pt>
                <c:pt idx="9">
                  <c:v>5</c:v>
                </c:pt>
                <c:pt idx="10">
                  <c:v>6</c:v>
                </c:pt>
              </c:numCache>
            </c:numRef>
          </c:val>
        </c:ser>
        <c:marker val="1"/>
        <c:axId val="74919296"/>
        <c:axId val="74925184"/>
      </c:lineChart>
      <c:catAx>
        <c:axId val="74919296"/>
        <c:scaling>
          <c:orientation val="minMax"/>
        </c:scaling>
        <c:axPos val="b"/>
        <c:numFmt formatCode="General" sourceLinked="1"/>
        <c:majorTickMark val="none"/>
        <c:tickLblPos val="nextTo"/>
        <c:crossAx val="74925184"/>
        <c:crosses val="autoZero"/>
        <c:auto val="1"/>
        <c:lblAlgn val="ctr"/>
        <c:lblOffset val="100"/>
      </c:catAx>
      <c:valAx>
        <c:axId val="7492518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491929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B0AF7-7A88-4E30-945D-382F774AD324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A15AC-B263-4925-B78F-CB6B93EA3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an educator, I feel that the use of technology is a tool that can be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utilized to enhance my students’ learning. As a first grade elementary teacher, I find that my six years old students need active engagement in their learning environment. They require a lot of hands on learning. One innovation that will prove most beneficial inside my classroom is the interactive whiteboard.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Rogers, E. M. (2003). Diffusion of innovations (5th ed.). New York, NY: Free Press</a:t>
            </a:r>
          </a:p>
          <a:p>
            <a:endParaRPr lang="en-US" dirty="0" smtClean="0"/>
          </a:p>
          <a:p>
            <a:r>
              <a:rPr lang="en-US" dirty="0" smtClean="0"/>
              <a:t>allows the change agent to serve as a peer educator, help detect any problems of the innovation, fix the problems, and help persuade the public to adopt the innovation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Rogers, E. M. (2003). Diffusion of innovations (5th ed.). New York, NY: Free Press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pictures</a:t>
            </a:r>
            <a:r>
              <a:rPr lang="en-US" baseline="0" dirty="0" smtClean="0"/>
              <a:t> shows how critical mass has been met in my industry. This picture shows how the smart board is being used inside the classroom.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Rogers, E. M. (2003). Diffusion of innovations (5th ed.). New York, NY: Free Press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An innovation that will meet the</a:t>
            </a:r>
            <a:r>
              <a:rPr lang="en-US" sz="1200" baseline="0" dirty="0" smtClean="0"/>
              <a:t> needs of all students regardless of their diverse backgrounds with the use of technology.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role of the champion is to make</a:t>
            </a:r>
            <a:r>
              <a:rPr lang="en-US" baseline="0" dirty="0" smtClean="0"/>
              <a:t> sure that the need is met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Attach a video of a clip from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Here are two websites that provides lessons and resources that teachers can use with their SMART Board inside their classroom. 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conclusion,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Interactive white boards provide hands-on learning with the use of technology. It gives students an in-depth learning experience and they have learning.  Of course, as with any adoption of new technology, I feel teachers should be trained on how to use the interactive white board in order for the adoption to be successful. Thank you for listening to my presentation.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200" dirty="0" smtClean="0"/>
              <a:t> In 1986, David Martin developed a product idea in which he shared with his business partner, Nancy Knowlton. The idea was to design a product that would replace the chalkboard inside the classroom.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Martin and Knowlton development </a:t>
            </a:r>
          </a:p>
          <a:p>
            <a:pPr>
              <a:buNone/>
            </a:pPr>
            <a:r>
              <a:rPr lang="en-US" dirty="0" smtClean="0"/>
              <a:t>consisted of a whiteboard, computer, and</a:t>
            </a:r>
          </a:p>
          <a:p>
            <a:pPr>
              <a:buNone/>
            </a:pPr>
            <a:r>
              <a:rPr lang="en-US" dirty="0" smtClean="0"/>
              <a:t>a LCD projector. The development of this</a:t>
            </a:r>
          </a:p>
          <a:p>
            <a:pPr>
              <a:buNone/>
            </a:pPr>
            <a:r>
              <a:rPr lang="en-US" dirty="0" smtClean="0"/>
              <a:t>innovation would enhance the way </a:t>
            </a:r>
          </a:p>
          <a:p>
            <a:pPr>
              <a:buNone/>
            </a:pPr>
            <a:r>
              <a:rPr lang="en-US" dirty="0" smtClean="0"/>
              <a:t>people work and learn.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Intel Corporation funded the development</a:t>
            </a:r>
          </a:p>
          <a:p>
            <a:pPr>
              <a:buNone/>
            </a:pPr>
            <a:r>
              <a:rPr lang="en-US" dirty="0" smtClean="0"/>
              <a:t>of the innovation.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http://www.xtimeline.com/timeline/SMART-Board-Inventors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http://www.xtimeline.com/timeline/SMART-Board-Inventors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adoption</a:t>
            </a:r>
            <a:r>
              <a:rPr lang="en-US" baseline="0" dirty="0" smtClean="0"/>
              <a:t> of the Smart board shows resistance in the earlier years and then toward the latter years it has taken off due to increased popularity.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early adopters of the Smart Board are educators and school board officials. </a:t>
            </a:r>
            <a:br>
              <a:rPr lang="en-US" dirty="0" smtClean="0"/>
            </a:br>
            <a:r>
              <a:rPr lang="en-US" dirty="0" smtClean="0"/>
              <a:t>Persuasive strategies for adoption are:</a:t>
            </a:r>
            <a:br>
              <a:rPr lang="en-US" dirty="0" smtClean="0"/>
            </a:br>
            <a:r>
              <a:rPr lang="en-US" dirty="0" smtClean="0"/>
              <a:t>Differentiated Instruction</a:t>
            </a:r>
            <a:br>
              <a:rPr lang="en-US" dirty="0" smtClean="0"/>
            </a:br>
            <a:r>
              <a:rPr lang="en-US" dirty="0" smtClean="0"/>
              <a:t>Student Centered Learning environments</a:t>
            </a:r>
            <a:br>
              <a:rPr lang="en-US" dirty="0" smtClean="0"/>
            </a:br>
            <a:r>
              <a:rPr lang="en-US" dirty="0" smtClean="0"/>
              <a:t>Technology Driven Lessons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Classroom picture</a:t>
            </a:r>
            <a:r>
              <a:rPr lang="en-US" baseline="0" dirty="0" smtClean="0"/>
              <a:t> of Smart board being used.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Veteran teachers are resistant to change because they are set in their ways. Technology present challenges and they are hesitant to learn from a new teacher.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Rogers, E. M. (2003). Diffusion of innovations (5th ed.). New York, NY: Free Press</a:t>
            </a:r>
          </a:p>
          <a:p>
            <a:endParaRPr lang="en-US" dirty="0" smtClean="0"/>
          </a:p>
          <a:p>
            <a:r>
              <a:rPr lang="en-US" dirty="0" smtClean="0"/>
              <a:t>Decentralized approach allows innovations to be created based on locally perceived needs and problems. </a:t>
            </a:r>
            <a:br>
              <a:rPr lang="en-US" dirty="0" smtClean="0"/>
            </a:br>
            <a:r>
              <a:rPr lang="en-US" dirty="0" smtClean="0"/>
              <a:t>There is a need to create an interactive classroom, that takes the control from the teacher and involves the student more.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3E2F4F9-36ED-4F17-9CBA-91BD51262A8D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7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7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7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7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17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7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17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7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17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17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17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3E2F4F9-36ED-4F17-9CBA-91BD51262A8D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Tm="17000">
    <p:newsflash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5" Type="http://schemas.openxmlformats.org/officeDocument/2006/relationships/image" Target="../media/image2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6" Type="http://schemas.openxmlformats.org/officeDocument/2006/relationships/image" Target="../media/image13.jpeg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5" Type="http://schemas.openxmlformats.org/officeDocument/2006/relationships/image" Target="../media/image2.pn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5" Type="http://schemas.openxmlformats.org/officeDocument/2006/relationships/image" Target="../media/image2.pn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5" Type="http://schemas.openxmlformats.org/officeDocument/2006/relationships/image" Target="../media/image2.pn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2" Type="http://schemas.openxmlformats.org/officeDocument/2006/relationships/audio" Target="../media/audio19.wav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pn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2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audio" Target="../media/audio20.wav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1.wav"/><Relationship Id="rId6" Type="http://schemas.openxmlformats.org/officeDocument/2006/relationships/image" Target="../media/image2.png"/><Relationship Id="rId5" Type="http://schemas.openxmlformats.org/officeDocument/2006/relationships/hyperlink" Target="http://www.prometheanplanet.com/en-us/Resources/Item/28332/compound-words" TargetMode="External"/><Relationship Id="rId4" Type="http://schemas.openxmlformats.org/officeDocument/2006/relationships/hyperlink" Target="http://exchange.smarttech.com/details.html?id=b32ba0dd-21a9-41f4-ba78-4a32f1992887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marttech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5" Type="http://schemas.openxmlformats.org/officeDocument/2006/relationships/image" Target="../media/image2.png"/><Relationship Id="rId4" Type="http://schemas.openxmlformats.org/officeDocument/2006/relationships/hyperlink" Target="http://www.xtimeline.com/timeline/SMART-Board-Inventor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5" Type="http://schemas.openxmlformats.org/officeDocument/2006/relationships/image" Target="../media/image2.png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Diffusion of Innovation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Interactive Whiteboards (IWB)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1800" dirty="0" err="1" smtClean="0"/>
              <a:t>Charee</a:t>
            </a:r>
            <a:r>
              <a:rPr lang="en-US" sz="1800" dirty="0" smtClean="0"/>
              <a:t> Hampton</a:t>
            </a:r>
          </a:p>
          <a:p>
            <a:pPr algn="ctr">
              <a:buNone/>
            </a:pPr>
            <a:r>
              <a:rPr lang="en-US" sz="1800" dirty="0" smtClean="0"/>
              <a:t>EDUC 7101-2</a:t>
            </a:r>
          </a:p>
          <a:p>
            <a:pPr algn="ctr">
              <a:buNone/>
            </a:pPr>
            <a:r>
              <a:rPr lang="en-US" sz="1800" dirty="0" smtClean="0"/>
              <a:t>Dr.  Henry Pratt</a:t>
            </a:r>
          </a:p>
          <a:p>
            <a:pPr algn="ctr">
              <a:buNone/>
            </a:pPr>
            <a:r>
              <a:rPr lang="en-US" sz="1800" dirty="0" smtClean="0"/>
              <a:t>Walden University</a:t>
            </a:r>
          </a:p>
          <a:p>
            <a:pPr algn="ctr">
              <a:buNone/>
            </a:pPr>
            <a:r>
              <a:rPr lang="en-US" sz="1800" dirty="0" smtClean="0"/>
              <a:t>November 20, 2011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11" name="~PP1279.WAV">
            <a:hlinkClick r:id="" action="ppaction://media"/>
          </p:cNvPr>
          <p:cNvPicPr>
            <a:picLocks noRot="1" noChangeAspect="1"/>
          </p:cNvPicPr>
          <p:nvPr>
            <a:wavAudioFile r:embed="rId1" name="~PP1279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2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Laggards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Veterans teachers who are set in their ways </a:t>
            </a:r>
          </a:p>
          <a:p>
            <a:r>
              <a:rPr lang="en-US" dirty="0" smtClean="0"/>
              <a:t>Teachers who don’t like change and technology</a:t>
            </a:r>
          </a:p>
          <a:p>
            <a:endParaRPr lang="en-US" dirty="0" smtClean="0"/>
          </a:p>
          <a:p>
            <a:r>
              <a:rPr lang="en-US" dirty="0" smtClean="0"/>
              <a:t>In order to help them move toward this innovation, professional development</a:t>
            </a:r>
            <a:r>
              <a:rPr lang="en-US" baseline="0" dirty="0" smtClean="0"/>
              <a:t> and training classes should be offered.</a:t>
            </a:r>
            <a:endParaRPr lang="en-US" dirty="0"/>
          </a:p>
        </p:txBody>
      </p:sp>
      <p:pic>
        <p:nvPicPr>
          <p:cNvPr id="4" name="Picture 3" descr="05_thumbnail_dont-be-a-laggard-explore-asp-net-4-0-smal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228600"/>
            <a:ext cx="1981200" cy="1676400"/>
          </a:xfrm>
          <a:prstGeom prst="rect">
            <a:avLst/>
          </a:prstGeom>
        </p:spPr>
      </p:pic>
      <p:pic>
        <p:nvPicPr>
          <p:cNvPr id="6" name="~PP924.WAV">
            <a:hlinkClick r:id="" action="ppaction://media"/>
          </p:cNvPr>
          <p:cNvPicPr>
            <a:picLocks noRot="1" noChangeAspect="1"/>
          </p:cNvPicPr>
          <p:nvPr>
            <a:wavAudioFile r:embed="rId1" name="~PP924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2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Attributes for Adopting the SMART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err="1" smtClean="0"/>
              <a:t>Observability</a:t>
            </a:r>
            <a:r>
              <a:rPr lang="en-US" dirty="0" smtClean="0"/>
              <a:t> (allow teachers to observe others teachers who have been using the innovation for a while)</a:t>
            </a:r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err="1" smtClean="0"/>
              <a:t>Trialability</a:t>
            </a:r>
            <a:r>
              <a:rPr lang="en-US" dirty="0" smtClean="0"/>
              <a:t> (allow teachers to pilot the innovation inside their classroom)</a:t>
            </a:r>
            <a:endParaRPr lang="en-US" dirty="0"/>
          </a:p>
        </p:txBody>
      </p:sp>
      <p:pic>
        <p:nvPicPr>
          <p:cNvPr id="6" name="~PP837.WAV">
            <a:hlinkClick r:id="" action="ppaction://media"/>
          </p:cNvPr>
          <p:cNvPicPr>
            <a:picLocks noRot="1" noChangeAspect="1"/>
          </p:cNvPicPr>
          <p:nvPr>
            <a:wavAudioFile r:embed="rId1" name="~PP837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2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Decentralized Approach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4608"/>
          </a:xfrm>
        </p:spPr>
        <p:txBody>
          <a:bodyPr anchor="t"/>
          <a:lstStyle/>
          <a:p>
            <a:pPr>
              <a:buNone/>
            </a:pPr>
            <a:r>
              <a:rPr lang="en-US" dirty="0" smtClean="0"/>
              <a:t>Decentralized diffusion systems are “client-</a:t>
            </a:r>
          </a:p>
          <a:p>
            <a:pPr>
              <a:buNone/>
            </a:pPr>
            <a:r>
              <a:rPr lang="en-US" dirty="0" smtClean="0"/>
              <a:t>controlled, with a wide sharing of power </a:t>
            </a:r>
          </a:p>
          <a:p>
            <a:pPr>
              <a:buNone/>
            </a:pPr>
            <a:r>
              <a:rPr lang="en-US" dirty="0" smtClean="0"/>
              <a:t>and control among the members of the </a:t>
            </a:r>
          </a:p>
          <a:p>
            <a:pPr>
              <a:buNone/>
            </a:pPr>
            <a:r>
              <a:rPr lang="en-US" dirty="0" smtClean="0"/>
              <a:t>diffusion system” (Rogers, 2003,pg. 401)</a:t>
            </a:r>
            <a:endParaRPr lang="en-US" dirty="0"/>
          </a:p>
        </p:txBody>
      </p:sp>
      <p:pic>
        <p:nvPicPr>
          <p:cNvPr id="4" name="Picture 3" descr="children using whiteboar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4114800"/>
            <a:ext cx="2895600" cy="1905000"/>
          </a:xfrm>
          <a:prstGeom prst="rect">
            <a:avLst/>
          </a:prstGeom>
        </p:spPr>
      </p:pic>
      <p:pic>
        <p:nvPicPr>
          <p:cNvPr id="8" name="~PP3423.WAV">
            <a:hlinkClick r:id="" action="ppaction://media"/>
          </p:cNvPr>
          <p:cNvPicPr>
            <a:picLocks noRot="1" noChangeAspect="1"/>
          </p:cNvPicPr>
          <p:nvPr>
            <a:wavAudioFile r:embed="rId1" name="~PP3423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29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848600" cy="762000"/>
          </a:xfrm>
        </p:spPr>
        <p:txBody>
          <a:bodyPr/>
          <a:lstStyle/>
          <a:p>
            <a:pPr algn="ctr"/>
            <a:r>
              <a:rPr lang="en-US" dirty="0" smtClean="0"/>
              <a:t>Change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40408"/>
          </a:xfrm>
        </p:spPr>
        <p:txBody>
          <a:bodyPr/>
          <a:lstStyle/>
          <a:p>
            <a:r>
              <a:rPr lang="en-US" dirty="0" smtClean="0"/>
              <a:t>Educators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Media Specialists</a:t>
            </a:r>
          </a:p>
          <a:p>
            <a:endParaRPr lang="en-US" dirty="0" smtClean="0"/>
          </a:p>
          <a:p>
            <a:r>
              <a:rPr lang="en-US" dirty="0" smtClean="0"/>
              <a:t>Local School Technology Specialist (LSTC)</a:t>
            </a:r>
            <a:endParaRPr lang="en-US" dirty="0"/>
          </a:p>
        </p:txBody>
      </p:sp>
      <p:pic>
        <p:nvPicPr>
          <p:cNvPr id="3074" name="Picture 2" descr="C:\Documents and Settings\e200511624\Local Settings\Temporary Internet Files\Content.IE5\LD7L5YMO\MC90043598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990600"/>
            <a:ext cx="1606550" cy="1600200"/>
          </a:xfrm>
          <a:prstGeom prst="rect">
            <a:avLst/>
          </a:prstGeom>
          <a:noFill/>
        </p:spPr>
      </p:pic>
      <p:pic>
        <p:nvPicPr>
          <p:cNvPr id="3075" name="Picture 3" descr="C:\Documents and Settings\e200511624\Local Settings\Temporary Internet Files\Content.IE5\ZAIOJZBS\MC90025169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2590800"/>
            <a:ext cx="1823314" cy="1443838"/>
          </a:xfrm>
          <a:prstGeom prst="rect">
            <a:avLst/>
          </a:prstGeom>
          <a:noFill/>
        </p:spPr>
      </p:pic>
      <p:pic>
        <p:nvPicPr>
          <p:cNvPr id="3076" name="Picture 4" descr="C:\Documents and Settings\e200511624\Local Settings\Temporary Internet Files\Content.IE5\32X15W66\MP90040003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800600"/>
            <a:ext cx="2667000" cy="1524000"/>
          </a:xfrm>
          <a:prstGeom prst="rect">
            <a:avLst/>
          </a:prstGeom>
          <a:noFill/>
        </p:spPr>
      </p:pic>
      <p:pic>
        <p:nvPicPr>
          <p:cNvPr id="9" name="~PP182.WAV">
            <a:hlinkClick r:id="" action="ppaction://media"/>
          </p:cNvPr>
          <p:cNvPicPr>
            <a:picLocks noRot="1" noChangeAspect="1"/>
          </p:cNvPicPr>
          <p:nvPr>
            <a:wavAudioFile r:embed="rId1" name="~PP182.WAV"/>
          </p:nvPr>
        </p:nvPicPr>
        <p:blipFill>
          <a:blip r:embed="rId7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Roles of Change Agent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Seven Roles of Change Agent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Develop a need for change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Establish an information-exchange relationship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Diagnose problems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Create an intent to change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Translate intentions into action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Stabilize adoption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Achieve a terminal relationship (Rogers, 2003, pg. 400)</a:t>
            </a:r>
            <a:endParaRPr lang="en-US" dirty="0"/>
          </a:p>
        </p:txBody>
      </p:sp>
      <p:pic>
        <p:nvPicPr>
          <p:cNvPr id="5" name="~PP3977.WAV">
            <a:hlinkClick r:id="" action="ppaction://media"/>
          </p:cNvPr>
          <p:cNvPicPr>
            <a:picLocks noRot="1" noChangeAspect="1"/>
          </p:cNvPicPr>
          <p:nvPr>
            <a:wavAudioFile r:embed="rId1" name="~PP3977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7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Critical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just">
              <a:buNone/>
            </a:pPr>
            <a:r>
              <a:rPr lang="en-US" dirty="0" smtClean="0"/>
              <a:t>“Critical mass occurs at the point at which</a:t>
            </a:r>
          </a:p>
          <a:p>
            <a:pPr algn="just">
              <a:buNone/>
            </a:pPr>
            <a:r>
              <a:rPr lang="en-US" dirty="0" smtClean="0"/>
              <a:t> enough individuals in a system have </a:t>
            </a:r>
          </a:p>
          <a:p>
            <a:pPr algn="just">
              <a:buNone/>
            </a:pPr>
            <a:r>
              <a:rPr lang="en-US" dirty="0" smtClean="0"/>
              <a:t>adopted an innovation so that the </a:t>
            </a:r>
          </a:p>
          <a:p>
            <a:pPr algn="just">
              <a:buNone/>
            </a:pPr>
            <a:r>
              <a:rPr lang="en-US" dirty="0" smtClean="0"/>
              <a:t>innovation’s further rate of adoption </a:t>
            </a:r>
          </a:p>
          <a:p>
            <a:pPr algn="just">
              <a:buNone/>
            </a:pPr>
            <a:r>
              <a:rPr lang="en-US" dirty="0" smtClean="0"/>
              <a:t>becomes self-sustaining” (Rogers, 2003, pg.</a:t>
            </a:r>
          </a:p>
          <a:p>
            <a:pPr algn="just">
              <a:buNone/>
            </a:pPr>
            <a:r>
              <a:rPr lang="en-US" dirty="0" smtClean="0"/>
              <a:t> 363)</a:t>
            </a:r>
            <a:endParaRPr lang="en-US" dirty="0"/>
          </a:p>
        </p:txBody>
      </p:sp>
      <p:pic>
        <p:nvPicPr>
          <p:cNvPr id="5" name="~PP1260.WAV">
            <a:hlinkClick r:id="" action="ppaction://media"/>
          </p:cNvPr>
          <p:cNvPicPr>
            <a:picLocks noRot="1" noChangeAspect="1"/>
          </p:cNvPicPr>
          <p:nvPr>
            <a:wavAudioFile r:embed="rId1" name="~PP1260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4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SMART Board in Action</a:t>
            </a:r>
            <a:endParaRPr lang="en-US" dirty="0"/>
          </a:p>
        </p:txBody>
      </p:sp>
      <p:pic>
        <p:nvPicPr>
          <p:cNvPr id="4" name="Content Placeholder 3" descr="Classroom setting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657350" y="1982787"/>
            <a:ext cx="5829300" cy="4371975"/>
          </a:xfrm>
        </p:spPr>
      </p:pic>
      <p:pic>
        <p:nvPicPr>
          <p:cNvPr id="5" name="~PP4033.WAV">
            <a:hlinkClick r:id="" action="ppaction://media"/>
          </p:cNvPr>
          <p:cNvPicPr>
            <a:picLocks noRot="1" noChangeAspect="1"/>
          </p:cNvPicPr>
          <p:nvPr>
            <a:wavAudioFile r:embed="rId1" name="~PP4033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2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Need for SMART Board</a:t>
            </a:r>
            <a:endParaRPr lang="en-US" dirty="0"/>
          </a:p>
        </p:txBody>
      </p:sp>
      <p:pic>
        <p:nvPicPr>
          <p:cNvPr id="6" name="Content Placeholder 5" descr="smart-board-in-room-6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929216" y="990600"/>
            <a:ext cx="7285567" cy="5464175"/>
          </a:xfrm>
        </p:spPr>
      </p:pic>
      <p:pic>
        <p:nvPicPr>
          <p:cNvPr id="9" name="~PP131.WAV">
            <a:hlinkClick r:id="" action="ppaction://media"/>
          </p:cNvPr>
          <p:cNvPicPr>
            <a:picLocks noRot="1" noChangeAspect="1"/>
          </p:cNvPicPr>
          <p:nvPr>
            <a:wavAudioFile r:embed="rId1" name="~PP131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4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Matching the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Within any organization, the innovation champion is needed to ensure that the innovation is adopted. </a:t>
            </a:r>
          </a:p>
          <a:p>
            <a:pPr eaLnBrk="0" fontAlgn="base" hangingPunct="0"/>
            <a:r>
              <a:rPr lang="en-US" dirty="0" smtClean="0"/>
              <a:t>Matching the innovation to the needs of the organization is the only way that the innovation can be adopted. </a:t>
            </a:r>
          </a:p>
          <a:p>
            <a:endParaRPr lang="en-US" dirty="0"/>
          </a:p>
        </p:txBody>
      </p:sp>
      <p:pic>
        <p:nvPicPr>
          <p:cNvPr id="4" name="Picture 3" descr="handshak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4800600"/>
            <a:ext cx="2209800" cy="1447800"/>
          </a:xfrm>
          <a:prstGeom prst="rect">
            <a:avLst/>
          </a:prstGeom>
        </p:spPr>
      </p:pic>
      <p:pic>
        <p:nvPicPr>
          <p:cNvPr id="6" name="~PP133.WAV">
            <a:hlinkClick r:id="" action="ppaction://media"/>
          </p:cNvPr>
          <p:cNvPicPr>
            <a:picLocks noRot="1" noChangeAspect="1"/>
          </p:cNvPicPr>
          <p:nvPr>
            <a:wavAudioFile r:embed="rId1" name="~PP133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21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SMART Board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~PP1820.WAV">
            <a:hlinkClick r:id="" action="ppaction://media"/>
          </p:cNvPr>
          <p:cNvPicPr>
            <a:picLocks noRot="1" noChangeAspect="1"/>
          </p:cNvPicPr>
          <p:nvPr>
            <a:wavAudioFile r:embed="rId2" name="~PP1820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ontrols>
      <p:control spid="1026" name="ShockwaveFlash1" r:id="rId3" imgW="4724280" imgH="3048120"/>
    </p:controls>
  </p:cSld>
  <p:clrMapOvr>
    <a:masterClrMapping/>
  </p:clrMapOvr>
  <p:transition spd="med" advTm="11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disruptmartin500_1248067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2362200"/>
            <a:ext cx="2296391" cy="1981200"/>
          </a:xfrm>
          <a:prstGeom prst="rect">
            <a:avLst/>
          </a:prstGeom>
        </p:spPr>
      </p:pic>
      <p:pic>
        <p:nvPicPr>
          <p:cNvPr id="8" name="Picture 7" descr="40146132Nancy%20Knowlton%20Nancy-01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2286000"/>
            <a:ext cx="2057400" cy="2057400"/>
          </a:xfrm>
          <a:prstGeom prst="rect">
            <a:avLst/>
          </a:prstGeom>
        </p:spPr>
      </p:pic>
      <p:pic>
        <p:nvPicPr>
          <p:cNvPr id="10" name="~PP1507.WAV">
            <a:hlinkClick r:id="" action="ppaction://media"/>
          </p:cNvPr>
          <p:cNvPicPr>
            <a:picLocks noRot="1" noChangeAspect="1"/>
          </p:cNvPicPr>
          <p:nvPr>
            <a:wavAudioFile r:embed="rId1" name="~PP1507.WAV"/>
          </p:nvPr>
        </p:nvPicPr>
        <p:blipFill>
          <a:blip r:embed="rId6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7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 on SMART Board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Attached is a video clip of a teacher using a smart board.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pic>
        <p:nvPicPr>
          <p:cNvPr id="6" name="~PP1619.WAV">
            <a:hlinkClick r:id="" action="ppaction://media"/>
          </p:cNvPr>
          <p:cNvPicPr>
            <a:picLocks noRot="1" noChangeAspect="1"/>
          </p:cNvPicPr>
          <p:nvPr>
            <a:wavAudioFile r:embed="rId2" name="~PP1619.WAV"/>
          </p:nvPr>
        </p:nvPicPr>
        <p:blipFill>
          <a:blip r:embed="rId6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  <p:controls>
      <p:control spid="40962" name="ShockwaveFlash1" r:id="rId3" imgW="3657600" imgH="2819520"/>
    </p:controls>
  </p:cSld>
  <p:clrMapOvr>
    <a:masterClrMapping/>
  </p:clrMapOvr>
  <p:transition spd="med" advTm="1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SMART Board Teacher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498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Please click on the following links for valuable resources.</a:t>
            </a:r>
            <a:endParaRPr lang="en-US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http://exchange.smarttech.com/details.html?id=b32ba0dd-21a9-41f4-ba78-4a32f1992887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http://www.prometheanplanet.com/en-us/Resources/Item/28332/compound-words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8" name="~PP3742.WAV">
            <a:hlinkClick r:id="" action="ppaction://media"/>
          </p:cNvPr>
          <p:cNvPicPr>
            <a:picLocks noRot="1" noChangeAspect="1"/>
          </p:cNvPicPr>
          <p:nvPr>
            <a:wavAudioFile r:embed="rId1" name="~PP3742.WAV"/>
          </p:nvPr>
        </p:nvPicPr>
        <p:blipFill>
          <a:blip r:embed="rId6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38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Promethean (2011). Interactive whiteboards solutions. Retrieved from: http://www.prometheanworld.com/server.php?show=nav.15</a:t>
            </a:r>
          </a:p>
          <a:p>
            <a:r>
              <a:rPr lang="en-US" dirty="0" err="1" smtClean="0"/>
              <a:t>PrometheanUSWeb</a:t>
            </a:r>
            <a:r>
              <a:rPr lang="en-US" dirty="0" smtClean="0"/>
              <a:t> (2007). Promethean </a:t>
            </a:r>
            <a:r>
              <a:rPr lang="en-US" dirty="0" err="1" smtClean="0"/>
              <a:t>activboards</a:t>
            </a:r>
            <a:r>
              <a:rPr lang="en-US" dirty="0" smtClean="0"/>
              <a:t>. Retrieved from: http://www.youtube.com/watch?v=mIUci7bj6Og</a:t>
            </a:r>
          </a:p>
          <a:p>
            <a:r>
              <a:rPr lang="en-US" dirty="0" smtClean="0"/>
              <a:t>Rogers, E. M. (2003). Diffusion of innovations (5th ed.). New York, NY: Free Press</a:t>
            </a:r>
          </a:p>
          <a:p>
            <a:endParaRPr lang="en-US" dirty="0"/>
          </a:p>
        </p:txBody>
      </p:sp>
    </p:spTree>
  </p:cSld>
  <p:clrMapOvr>
    <a:masterClrMapping/>
  </p:clrMapOvr>
  <p:transition spd="med" advTm="1625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/>
          <a:lstStyle/>
          <a:p>
            <a:r>
              <a:rPr lang="en-US" dirty="0" smtClean="0"/>
              <a:t>SMART Technologies (2011). SMART interactive solutions for education, business, and government. Retrieved from:  </a:t>
            </a:r>
            <a:r>
              <a:rPr lang="en-US" dirty="0" smtClean="0">
                <a:hlinkClick r:id="rId2"/>
              </a:rPr>
              <a:t>http://www.smarttech.com/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Escapeuk</a:t>
            </a:r>
            <a:r>
              <a:rPr lang="en-US" dirty="0" smtClean="0"/>
              <a:t> (2008). SMART boards: Changing the way students learn and how teachers teach. Retrieved from: http://www.youtube.com/watch?v=5-lCRL19KUQ&amp;feature=related</a:t>
            </a:r>
          </a:p>
          <a:p>
            <a:endParaRPr lang="en-US" dirty="0"/>
          </a:p>
        </p:txBody>
      </p:sp>
    </p:spTree>
  </p:cSld>
  <p:clrMapOvr>
    <a:masterClrMapping/>
  </p:clrMapOvr>
  <p:transition spd="med" advTm="17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dem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1752600"/>
            <a:ext cx="5514975" cy="4572000"/>
          </a:xfrm>
          <a:prstGeom prst="rect">
            <a:avLst/>
          </a:prstGeom>
        </p:spPr>
      </p:pic>
      <p:pic>
        <p:nvPicPr>
          <p:cNvPr id="8" name="~PP2007.WAV">
            <a:hlinkClick r:id="" action="ppaction://media"/>
          </p:cNvPr>
          <p:cNvPicPr>
            <a:picLocks noRot="1" noChangeAspect="1"/>
          </p:cNvPicPr>
          <p:nvPr>
            <a:wavAudioFile r:embed="rId1" name="~PP2007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21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Some early problems consisted of low-</a:t>
            </a:r>
          </a:p>
          <a:p>
            <a:pPr>
              <a:buNone/>
            </a:pPr>
            <a:r>
              <a:rPr lang="en-US" dirty="0" smtClean="0"/>
              <a:t>speed modems and early versions of </a:t>
            </a:r>
          </a:p>
          <a:p>
            <a:pPr>
              <a:buNone/>
            </a:pPr>
            <a:r>
              <a:rPr lang="en-US" dirty="0" smtClean="0"/>
              <a:t>operating systems that were slow and had</a:t>
            </a:r>
          </a:p>
          <a:p>
            <a:pPr>
              <a:buNone/>
            </a:pPr>
            <a:r>
              <a:rPr lang="en-US" dirty="0" smtClean="0"/>
              <a:t>little graphics capability.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sz="700" dirty="0" smtClean="0"/>
          </a:p>
          <a:p>
            <a:pPr>
              <a:buNone/>
            </a:pPr>
            <a:r>
              <a:rPr lang="en-US" dirty="0" smtClean="0"/>
              <a:t>The innovation of the smart board was </a:t>
            </a:r>
          </a:p>
          <a:p>
            <a:pPr>
              <a:buNone/>
            </a:pPr>
            <a:r>
              <a:rPr lang="en-US" dirty="0" smtClean="0"/>
              <a:t>initially geared for the education sector as </a:t>
            </a:r>
          </a:p>
          <a:p>
            <a:pPr>
              <a:buNone/>
            </a:pPr>
            <a:r>
              <a:rPr lang="en-US" dirty="0" smtClean="0"/>
              <a:t>a way to replace the chalkboard.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~PP2913.WAV">
            <a:hlinkClick r:id="" action="ppaction://media"/>
          </p:cNvPr>
          <p:cNvPicPr>
            <a:picLocks noRot="1" noChangeAspect="1"/>
          </p:cNvPicPr>
          <p:nvPr>
            <a:wavAudioFile r:embed="rId1" name="~PP2913.WAV"/>
          </p:nvPr>
        </p:nvPicPr>
        <p:blipFill>
          <a:blip r:embed="rId3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2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SMART Boards were introduced in 1991. Its</a:t>
            </a:r>
          </a:p>
          <a:p>
            <a:pPr>
              <a:buNone/>
            </a:pPr>
            <a:r>
              <a:rPr lang="en-US" dirty="0" smtClean="0"/>
              <a:t>primary goal was to promote student-</a:t>
            </a:r>
          </a:p>
          <a:p>
            <a:pPr>
              <a:buNone/>
            </a:pPr>
            <a:r>
              <a:rPr lang="en-US" dirty="0" smtClean="0"/>
              <a:t>centered learning in classrooms with the</a:t>
            </a:r>
          </a:p>
          <a:p>
            <a:pPr>
              <a:buNone/>
            </a:pPr>
            <a:r>
              <a:rPr lang="en-US" dirty="0" smtClean="0"/>
              <a:t>use of technology.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SMART bo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4267200"/>
            <a:ext cx="2514600" cy="2124075"/>
          </a:xfrm>
          <a:prstGeom prst="rect">
            <a:avLst/>
          </a:prstGeom>
        </p:spPr>
      </p:pic>
      <p:pic>
        <p:nvPicPr>
          <p:cNvPr id="6" name="~PP3103.WAV">
            <a:hlinkClick r:id="" action="ppaction://media"/>
          </p:cNvPr>
          <p:cNvPicPr>
            <a:picLocks noRot="1" noChangeAspect="1"/>
          </p:cNvPicPr>
          <p:nvPr>
            <a:wavAudioFile r:embed="rId1" name="~PP3103.WAV"/>
          </p:nvPr>
        </p:nvPicPr>
        <p:blipFill>
          <a:blip r:embed="rId4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Innovation Decision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Stage 1:	Knowledge - 1987</a:t>
            </a:r>
          </a:p>
          <a:p>
            <a:r>
              <a:rPr lang="en-US" dirty="0" smtClean="0"/>
              <a:t>Stage2:	Persuasion - 1990</a:t>
            </a:r>
          </a:p>
          <a:p>
            <a:r>
              <a:rPr lang="en-US" dirty="0" smtClean="0"/>
              <a:t>Stage 3:	Decision - 1991</a:t>
            </a:r>
          </a:p>
          <a:p>
            <a:r>
              <a:rPr lang="en-US" dirty="0" smtClean="0"/>
              <a:t>Stage 4:	Implementation - 1991</a:t>
            </a:r>
          </a:p>
          <a:p>
            <a:r>
              <a:rPr lang="en-US" dirty="0" smtClean="0"/>
              <a:t>Stage 5:	Confirmation – 2000</a:t>
            </a:r>
          </a:p>
          <a:p>
            <a:pPr>
              <a:buNone/>
            </a:pPr>
            <a:r>
              <a:rPr lang="en-US" dirty="0" smtClean="0"/>
              <a:t>	For more information please click on the following link </a:t>
            </a:r>
            <a:r>
              <a:rPr lang="en-US" dirty="0" smtClean="0">
                <a:hlinkClick r:id="rId4"/>
              </a:rPr>
              <a:t>http://www.xtimeline.com/timeline/SMART-Board-Inventors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~PP1293.WAV">
            <a:hlinkClick r:id="" action="ppaction://media"/>
          </p:cNvPr>
          <p:cNvPicPr>
            <a:picLocks noRot="1" noChangeAspect="1"/>
          </p:cNvPicPr>
          <p:nvPr>
            <a:wavAudioFile r:embed="rId1" name="~PP1293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of the SMART Board</a:t>
            </a:r>
            <a:endParaRPr lang="en-US" dirty="0"/>
          </a:p>
        </p:txBody>
      </p:sp>
      <p:pic>
        <p:nvPicPr>
          <p:cNvPr id="4" name="Content Placeholder 3" descr="smart_20yearsTimelineLrge680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57200" y="2133600"/>
            <a:ext cx="8229600" cy="3927107"/>
          </a:xfrm>
        </p:spPr>
      </p:pic>
      <p:pic>
        <p:nvPicPr>
          <p:cNvPr id="5" name="~PP3177.WAV">
            <a:hlinkClick r:id="" action="ppaction://media"/>
          </p:cNvPr>
          <p:cNvPicPr>
            <a:picLocks noRot="1" noChangeAspect="1"/>
          </p:cNvPicPr>
          <p:nvPr>
            <a:wavAudioFile r:embed="rId1" name="~PP3177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S-Curve for SMART Board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" name="~PP1150.WAV">
            <a:hlinkClick r:id="" action="ppaction://media"/>
          </p:cNvPr>
          <p:cNvPicPr>
            <a:picLocks noRot="1" noChangeAspect="1"/>
          </p:cNvPicPr>
          <p:nvPr>
            <a:wavAudioFile r:embed="rId1" name="~PP1150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Early Adopters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K12 environment</a:t>
            </a:r>
          </a:p>
          <a:p>
            <a:pPr algn="ctr"/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smartboardclassroo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2590800"/>
            <a:ext cx="5157898" cy="3855529"/>
          </a:xfrm>
          <a:prstGeom prst="rect">
            <a:avLst/>
          </a:prstGeom>
        </p:spPr>
      </p:pic>
      <p:pic>
        <p:nvPicPr>
          <p:cNvPr id="8" name="~PP453.WAV">
            <a:hlinkClick r:id="" action="ppaction://media"/>
          </p:cNvPr>
          <p:cNvPicPr>
            <a:picLocks noRot="1" noChangeAspect="1"/>
          </p:cNvPicPr>
          <p:nvPr>
            <a:wavAudioFile r:embed="rId1" name="~PP453.WAV"/>
          </p:nvPr>
        </p:nvPicPr>
        <p:blipFill>
          <a:blip r:embed="rId5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2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3170</TotalTime>
  <Words>1044</Words>
  <Application>Microsoft Office PowerPoint</Application>
  <PresentationFormat>On-screen Show (4:3)</PresentationFormat>
  <Paragraphs>152</Paragraphs>
  <Slides>23</Slides>
  <Notes>17</Notes>
  <HiddenSlides>0</HiddenSlides>
  <MMClips>21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Verve</vt:lpstr>
      <vt:lpstr>Diffusion of Innovation Multimedia Presentation</vt:lpstr>
      <vt:lpstr>Need</vt:lpstr>
      <vt:lpstr>Research</vt:lpstr>
      <vt:lpstr>Development</vt:lpstr>
      <vt:lpstr>Commercialization</vt:lpstr>
      <vt:lpstr>The Innovation Decision Process</vt:lpstr>
      <vt:lpstr>Timeline of the SMART Board</vt:lpstr>
      <vt:lpstr>S-Curve for SMART Board</vt:lpstr>
      <vt:lpstr>Early Adopters</vt:lpstr>
      <vt:lpstr>Laggards</vt:lpstr>
      <vt:lpstr>Attributes for Adopting the SMART Board</vt:lpstr>
      <vt:lpstr>Decentralized Approach </vt:lpstr>
      <vt:lpstr>Change Agents</vt:lpstr>
      <vt:lpstr>Roles of Change Agent</vt:lpstr>
      <vt:lpstr>Critical Mass</vt:lpstr>
      <vt:lpstr>SMART Board in Action</vt:lpstr>
      <vt:lpstr>Need for SMART Board</vt:lpstr>
      <vt:lpstr>Matching the Need</vt:lpstr>
      <vt:lpstr>SMART Board Training</vt:lpstr>
      <vt:lpstr>Video on SMART Board Learning</vt:lpstr>
      <vt:lpstr>SMART Board Teacher Resources</vt:lpstr>
      <vt:lpstr>References</vt:lpstr>
      <vt:lpstr>References</vt:lpstr>
    </vt:vector>
  </TitlesOfParts>
  <Company>GCPS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 Multimedia Presentation</dc:title>
  <dc:creator>e200511624</dc:creator>
  <cp:lastModifiedBy>e200511624</cp:lastModifiedBy>
  <cp:revision>160</cp:revision>
  <dcterms:created xsi:type="dcterms:W3CDTF">2011-09-30T01:05:02Z</dcterms:created>
  <dcterms:modified xsi:type="dcterms:W3CDTF">2011-11-20T16:12:56Z</dcterms:modified>
</cp:coreProperties>
</file>