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5" r:id="rId3"/>
    <p:sldId id="262" r:id="rId4"/>
    <p:sldId id="263" r:id="rId5"/>
    <p:sldId id="257" r:id="rId6"/>
    <p:sldId id="267" r:id="rId7"/>
    <p:sldId id="265" r:id="rId8"/>
    <p:sldId id="264" r:id="rId9"/>
    <p:sldId id="271" r:id="rId10"/>
    <p:sldId id="266" r:id="rId11"/>
    <p:sldId id="273" r:id="rId12"/>
    <p:sldId id="261" r:id="rId13"/>
    <p:sldId id="258" r:id="rId14"/>
    <p:sldId id="259" r:id="rId15"/>
    <p:sldId id="260" r:id="rId16"/>
    <p:sldId id="275" r:id="rId17"/>
    <p:sldId id="279" r:id="rId18"/>
    <p:sldId id="286" r:id="rId19"/>
    <p:sldId id="284" r:id="rId20"/>
    <p:sldId id="276" r:id="rId21"/>
    <p:sldId id="277" r:id="rId22"/>
    <p:sldId id="278" r:id="rId23"/>
    <p:sldId id="280" r:id="rId24"/>
    <p:sldId id="281" r:id="rId25"/>
    <p:sldId id="282" r:id="rId26"/>
    <p:sldId id="283" r:id="rId27"/>
    <p:sldId id="268" r:id="rId28"/>
    <p:sldId id="269" r:id="rId29"/>
    <p:sldId id="27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e Beer" initials="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0" autoAdjust="0"/>
    <p:restoredTop sz="84409" autoAdjust="0"/>
  </p:normalViewPr>
  <p:slideViewPr>
    <p:cSldViewPr>
      <p:cViewPr varScale="1">
        <p:scale>
          <a:sx n="59" d="100"/>
          <a:sy n="59" d="100"/>
        </p:scale>
        <p:origin x="-63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08F61-B6DA-44E4-8753-AC7D262A24FF}" type="datetimeFigureOut">
              <a:rPr lang="en-US" smtClean="0"/>
              <a:pPr/>
              <a:t>11/3/2011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3365C-9FC1-455C-B7C0-16D1FA613AC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849876-62C9-4DA0-A33D-F048D491A42A}" type="datetimeFigureOut">
              <a:rPr lang="en-US" smtClean="0"/>
              <a:pPr/>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849876-62C9-4DA0-A33D-F048D491A42A}"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849876-62C9-4DA0-A33D-F048D491A42A}" type="datetimeFigureOut">
              <a:rPr lang="en-US" smtClean="0"/>
              <a:pPr/>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849876-62C9-4DA0-A33D-F048D491A42A}" type="datetimeFigureOut">
              <a:rPr lang="en-US" smtClean="0"/>
              <a:pPr/>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49876-62C9-4DA0-A33D-F048D491A42A}" type="datetimeFigureOut">
              <a:rPr lang="en-US" smtClean="0"/>
              <a:pPr/>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49876-62C9-4DA0-A33D-F048D491A42A}" type="datetimeFigureOut">
              <a:rPr lang="en-US" smtClean="0"/>
              <a:pPr/>
              <a:t>11/3/2011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D9DE5-76ED-4CAD-8874-0BEA9EB787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xergames.com/"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wmf"/><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wmf"/><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xergamefitness.com/wordpress/?tag=exergaming-in-school" TargetMode="External"/><Relationship Id="rId2" Type="http://schemas.openxmlformats.org/officeDocument/2006/relationships/hyperlink" Target="http://www.edweek.org/dd/articles/2008/04/30/04physed2_web.h01.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omm.ucsb.edu/faculty/lieberman/exergames" TargetMode="External"/><Relationship Id="rId7" Type="http://schemas.openxmlformats.org/officeDocument/2006/relationships/image" Target="../media/image32.gif"/><Relationship Id="rId2" Type="http://schemas.openxmlformats.org/officeDocument/2006/relationships/hyperlink" Target="http://xergames.com/markets/education.html" TargetMode="External"/><Relationship Id="rId1" Type="http://schemas.openxmlformats.org/officeDocument/2006/relationships/slideLayout" Target="../slideLayouts/slideLayout2.xml"/><Relationship Id="rId6" Type="http://schemas.openxmlformats.org/officeDocument/2006/relationships/hyperlink" Target="http://www.prlog.org/10776034-teachers-demand-physical-education-overhaul.html" TargetMode="External"/><Relationship Id="rId5" Type="http://schemas.openxmlformats.org/officeDocument/2006/relationships/hyperlink" Target="http://www.absoluteastronomy.com/topics/Exergaming" TargetMode="External"/><Relationship Id="rId4" Type="http://schemas.openxmlformats.org/officeDocument/2006/relationships/hyperlink" Target="http://xergames.com/aboutus/casestudiesresearch.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Users\sbeer\Videos\RealPlayer%20Downloads\Sportwall%20XerTrainer%20%20%20Interactive%20Group%20Fitness%20and%20Sports%20Training.wmv" TargetMode="External"/><Relationship Id="rId4" Type="http://schemas.openxmlformats.org/officeDocument/2006/relationships/hyperlink" Target="http://www.youtube.com/watch?v=A83QMYqTPYg&amp;feature=youtube_gdata_playe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gamersgraveyard.com/repository/snes/peripherals/exertainment.html" TargetMode="External"/><Relationship Id="rId13" Type="http://schemas.openxmlformats.org/officeDocument/2006/relationships/hyperlink" Target="http://www.xbox.com/en-US/kinect" TargetMode="External"/><Relationship Id="rId3" Type="http://schemas.openxmlformats.org/officeDocument/2006/relationships/hyperlink" Target="http://gadgets.boingboing.net/2008/05/15/from-atari-joyboard.html" TargetMode="External"/><Relationship Id="rId7" Type="http://schemas.openxmlformats.org/officeDocument/2006/relationships/hyperlink" Target="http://tulrich.com/tectrixvr/" TargetMode="External"/><Relationship Id="rId12" Type="http://schemas.openxmlformats.org/officeDocument/2006/relationships/hyperlink" Target="http://us.playstation.com/ps3/playstation-move/" TargetMode="External"/><Relationship Id="rId2" Type="http://schemas.openxmlformats.org/officeDocument/2006/relationships/hyperlink" Target="http://en.wikipedia.org/wiki/Joyboard" TargetMode="External"/><Relationship Id="rId1" Type="http://schemas.openxmlformats.org/officeDocument/2006/relationships/slideLayout" Target="../slideLayouts/slideLayout2.xml"/><Relationship Id="rId6" Type="http://schemas.openxmlformats.org/officeDocument/2006/relationships/hyperlink" Target="http://cheats.ign.com/objects/007/007151.html" TargetMode="External"/><Relationship Id="rId11" Type="http://schemas.openxmlformats.org/officeDocument/2006/relationships/hyperlink" Target="http://www.easportsactive.com/home.action" TargetMode="External"/><Relationship Id="rId5" Type="http://schemas.openxmlformats.org/officeDocument/2006/relationships/hyperlink" Target="http://en.wikipedia.org/wiki/Power_Glove" TargetMode="External"/><Relationship Id="rId10" Type="http://schemas.openxmlformats.org/officeDocument/2006/relationships/hyperlink" Target="http://www.fisher-price.com/fp.aspx?st=7350&amp;e=product&amp;pid=54412" TargetMode="External"/><Relationship Id="rId4" Type="http://schemas.openxmlformats.org/officeDocument/2006/relationships/hyperlink" Target="http://en.wikipedia.org/wiki/Family_Trainer" TargetMode="External"/><Relationship Id="rId9" Type="http://schemas.openxmlformats.org/officeDocument/2006/relationships/hyperlink" Target="http://www.microsoft.com/presspass/press/2003/jan03/01-08ces2003overallpr.mspx" TargetMode="External"/><Relationship Id="rId14" Type="http://schemas.openxmlformats.org/officeDocument/2006/relationships/hyperlink" Target="http://www.healthgamers.com/2010/exergaming/the-history-of-exerga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066800" y="0"/>
            <a:ext cx="6934200" cy="7187565"/>
          </a:xfrm>
          <a:prstGeom prst="rect">
            <a:avLst/>
          </a:prstGeom>
          <a:noFill/>
          <a:ln w="9525">
            <a:noFill/>
            <a:miter lim="800000"/>
            <a:headEnd/>
            <a:tailEnd/>
          </a:ln>
          <a:effectLst/>
        </p:spPr>
      </p:pic>
      <p:sp>
        <p:nvSpPr>
          <p:cNvPr id="2" name="Title 1"/>
          <p:cNvSpPr>
            <a:spLocks noGrp="1"/>
          </p:cNvSpPr>
          <p:nvPr>
            <p:ph type="ctrTitle"/>
          </p:nvPr>
        </p:nvSpPr>
        <p:spPr>
          <a:xfrm>
            <a:off x="685800" y="1295401"/>
            <a:ext cx="7772400" cy="2305050"/>
          </a:xfrm>
        </p:spPr>
        <p:txBody>
          <a:bodyPr>
            <a:normAutofit fontScale="90000"/>
          </a:bodyPr>
          <a:lstStyle/>
          <a:p>
            <a:r>
              <a:rPr lang="en-US" dirty="0" smtClean="0"/>
              <a:t>Diffusion of Innovations</a:t>
            </a:r>
            <a:br>
              <a:rPr lang="en-US" dirty="0" smtClean="0"/>
            </a:br>
            <a:r>
              <a:rPr lang="en-US" dirty="0" smtClean="0"/>
              <a:t>Multimedia Presentation</a:t>
            </a:r>
            <a:br>
              <a:rPr lang="en-US" dirty="0" smtClean="0"/>
            </a:br>
            <a:r>
              <a:rPr lang="en-US" dirty="0" err="1" smtClean="0"/>
              <a:t>Xergaming</a:t>
            </a:r>
            <a:r>
              <a:rPr lang="en-US" dirty="0" smtClean="0"/>
              <a:t/>
            </a:r>
            <a:br>
              <a:rPr lang="en-US" dirty="0" smtClean="0"/>
            </a:br>
            <a:r>
              <a:rPr lang="en-US" sz="3600" dirty="0" smtClean="0"/>
              <a:t>with focus on </a:t>
            </a:r>
            <a:r>
              <a:rPr lang="en-US" sz="3600" dirty="0" err="1" smtClean="0"/>
              <a:t>Xertrainer</a:t>
            </a:r>
            <a:endParaRPr lang="en-US" sz="3600" dirty="0"/>
          </a:p>
        </p:txBody>
      </p:sp>
      <p:sp>
        <p:nvSpPr>
          <p:cNvPr id="3" name="Subtitle 2"/>
          <p:cNvSpPr>
            <a:spLocks noGrp="1"/>
          </p:cNvSpPr>
          <p:nvPr>
            <p:ph type="subTitle" idx="1"/>
          </p:nvPr>
        </p:nvSpPr>
        <p:spPr/>
        <p:txBody>
          <a:bodyPr>
            <a:normAutofit fontScale="85000" lnSpcReduction="20000"/>
          </a:bodyPr>
          <a:lstStyle/>
          <a:p>
            <a:r>
              <a:rPr lang="en-US" dirty="0" smtClean="0">
                <a:solidFill>
                  <a:schemeClr val="tx1">
                    <a:lumMod val="85000"/>
                    <a:lumOff val="15000"/>
                  </a:schemeClr>
                </a:solidFill>
              </a:rPr>
              <a:t>Sue Beer</a:t>
            </a:r>
          </a:p>
          <a:p>
            <a:r>
              <a:rPr lang="en-US" dirty="0" smtClean="0">
                <a:solidFill>
                  <a:schemeClr val="tx1">
                    <a:lumMod val="85000"/>
                    <a:lumOff val="15000"/>
                  </a:schemeClr>
                </a:solidFill>
              </a:rPr>
              <a:t>2011</a:t>
            </a:r>
          </a:p>
          <a:p>
            <a:r>
              <a:rPr lang="en-US" dirty="0" smtClean="0">
                <a:solidFill>
                  <a:schemeClr val="tx1">
                    <a:lumMod val="85000"/>
                    <a:lumOff val="15000"/>
                  </a:schemeClr>
                </a:solidFill>
              </a:rPr>
              <a:t>EDUC  7101-2</a:t>
            </a:r>
          </a:p>
          <a:p>
            <a:r>
              <a:rPr lang="en-US" dirty="0" smtClean="0">
                <a:solidFill>
                  <a:schemeClr val="tx1">
                    <a:lumMod val="85000"/>
                    <a:lumOff val="15000"/>
                  </a:schemeClr>
                </a:solidFill>
              </a:rPr>
              <a:t>Walden University</a:t>
            </a:r>
            <a:endParaRPr lang="en-US"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371600" y="838200"/>
            <a:ext cx="7086600" cy="6019800"/>
          </a:xfrm>
          <a:prstGeom prst="rect">
            <a:avLst/>
          </a:prstGeom>
          <a:noFill/>
          <a:ln w="9525">
            <a:noFill/>
            <a:miter lim="800000"/>
            <a:headEnd/>
            <a:tailEnd/>
          </a:ln>
          <a:effectLst/>
        </p:spPr>
      </p:pic>
      <p:sp>
        <p:nvSpPr>
          <p:cNvPr id="2" name="Title 1"/>
          <p:cNvSpPr>
            <a:spLocks noGrp="1"/>
          </p:cNvSpPr>
          <p:nvPr>
            <p:ph type="title"/>
          </p:nvPr>
        </p:nvSpPr>
        <p:spPr>
          <a:xfrm>
            <a:off x="533400" y="0"/>
            <a:ext cx="8229600" cy="1143000"/>
          </a:xfrm>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Exergame</a:t>
            </a:r>
            <a:r>
              <a:rPr lang="en-US" sz="4000" dirty="0" smtClean="0">
                <a:latin typeface="Brush Script MT" pitchFamily="66" charset="0"/>
              </a:rPr>
              <a:t> resellers have developed fitness centers and specialist room designs with </a:t>
            </a:r>
            <a:r>
              <a:rPr lang="en-US" sz="4000" dirty="0" err="1" smtClean="0">
                <a:latin typeface="Brush Script MT" pitchFamily="66" charset="0"/>
              </a:rPr>
              <a:t>programmes</a:t>
            </a:r>
            <a:r>
              <a:rPr lang="en-US" sz="4000" dirty="0" smtClean="0">
                <a:latin typeface="Brush Script MT" pitchFamily="66" charset="0"/>
              </a:rPr>
              <a:t> that focus entirely on creating environments for young people using </a:t>
            </a:r>
            <a:r>
              <a:rPr lang="en-US" sz="4000" dirty="0" err="1" smtClean="0">
                <a:latin typeface="Brush Script MT" pitchFamily="66" charset="0"/>
              </a:rPr>
              <a:t>exergaming</a:t>
            </a:r>
            <a:r>
              <a:rPr lang="en-US" sz="4000" dirty="0" smtClean="0">
                <a:latin typeface="Brush Script MT" pitchFamily="66" charset="0"/>
              </a:rPr>
              <a:t> for fitness. </a:t>
            </a:r>
            <a:r>
              <a:rPr lang="en-US" sz="4000" dirty="0" err="1" smtClean="0">
                <a:latin typeface="Brush Script MT" pitchFamily="66" charset="0"/>
              </a:rPr>
              <a:t>Exergaming</a:t>
            </a:r>
            <a:r>
              <a:rPr lang="en-US" sz="4000" dirty="0" smtClean="0">
                <a:latin typeface="Brush Script MT" pitchFamily="66" charset="0"/>
              </a:rPr>
              <a:t> can be found as part of larger fitness facilities or dedicated gyms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0889" y="0"/>
            <a:ext cx="9563961" cy="6858000"/>
          </a:xfrm>
          <a:prstGeom prst="rect">
            <a:avLst/>
          </a:prstGeom>
          <a:noFill/>
          <a:ln w="9525">
            <a:noFill/>
            <a:miter lim="800000"/>
            <a:headEnd/>
            <a:tailEnd/>
          </a:ln>
          <a:effectLst/>
        </p:spPr>
      </p:pic>
      <p:sp>
        <p:nvSpPr>
          <p:cNvPr id="5" name="Freeform 4"/>
          <p:cNvSpPr/>
          <p:nvPr/>
        </p:nvSpPr>
        <p:spPr>
          <a:xfrm>
            <a:off x="1066800" y="1828800"/>
            <a:ext cx="5257800" cy="4216400"/>
          </a:xfrm>
          <a:custGeom>
            <a:avLst/>
            <a:gdLst>
              <a:gd name="connsiteX0" fmla="*/ 0 w 5139267"/>
              <a:gd name="connsiteY0" fmla="*/ 4521200 h 4521200"/>
              <a:gd name="connsiteX1" fmla="*/ 2082800 w 5139267"/>
              <a:gd name="connsiteY1" fmla="*/ 3759200 h 4521200"/>
              <a:gd name="connsiteX2" fmla="*/ 2946400 w 5139267"/>
              <a:gd name="connsiteY2" fmla="*/ 1346200 h 4521200"/>
              <a:gd name="connsiteX3" fmla="*/ 4800600 w 5139267"/>
              <a:gd name="connsiteY3" fmla="*/ 203200 h 4521200"/>
              <a:gd name="connsiteX4" fmla="*/ 4978400 w 5139267"/>
              <a:gd name="connsiteY4" fmla="*/ 127000 h 4521200"/>
              <a:gd name="connsiteX5" fmla="*/ 4978400 w 5139267"/>
              <a:gd name="connsiteY5" fmla="*/ 127000 h 4521200"/>
              <a:gd name="connsiteX6" fmla="*/ 4978400 w 5139267"/>
              <a:gd name="connsiteY6" fmla="*/ 101600 h 45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39267" h="4521200">
                <a:moveTo>
                  <a:pt x="0" y="4521200"/>
                </a:moveTo>
                <a:cubicBezTo>
                  <a:pt x="795866" y="4404783"/>
                  <a:pt x="1591733" y="4288367"/>
                  <a:pt x="2082800" y="3759200"/>
                </a:cubicBezTo>
                <a:cubicBezTo>
                  <a:pt x="2573867" y="3230033"/>
                  <a:pt x="2493433" y="1938867"/>
                  <a:pt x="2946400" y="1346200"/>
                </a:cubicBezTo>
                <a:cubicBezTo>
                  <a:pt x="3399367" y="753533"/>
                  <a:pt x="4461933" y="406400"/>
                  <a:pt x="4800600" y="203200"/>
                </a:cubicBezTo>
                <a:cubicBezTo>
                  <a:pt x="5139267" y="0"/>
                  <a:pt x="4978400" y="127000"/>
                  <a:pt x="4978400" y="127000"/>
                </a:cubicBezTo>
                <a:lnTo>
                  <a:pt x="4978400" y="127000"/>
                </a:lnTo>
                <a:lnTo>
                  <a:pt x="4978400" y="101600"/>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TextBox 5"/>
          <p:cNvSpPr txBox="1"/>
          <p:nvPr/>
        </p:nvSpPr>
        <p:spPr>
          <a:xfrm>
            <a:off x="1066800" y="60198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4038600" y="60198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5715000" y="60198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2438400" y="60198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162800" y="60198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800600" y="6248400"/>
            <a:ext cx="2895600" cy="369332"/>
          </a:xfrm>
          <a:prstGeom prst="rect">
            <a:avLst/>
          </a:prstGeom>
          <a:noFill/>
        </p:spPr>
        <p:txBody>
          <a:bodyPr wrap="square" rtlCol="0">
            <a:spAutoFit/>
          </a:bodyPr>
          <a:lstStyle/>
          <a:p>
            <a:r>
              <a:rPr lang="en-US" b="1" dirty="0" smtClean="0"/>
              <a:t>Time</a:t>
            </a:r>
          </a:p>
        </p:txBody>
      </p:sp>
      <p:cxnSp>
        <p:nvCxnSpPr>
          <p:cNvPr id="17" name="Straight Arrow Connector 16"/>
          <p:cNvCxnSpPr/>
          <p:nvPr/>
        </p:nvCxnSpPr>
        <p:spPr>
          <a:xfrm flipV="1">
            <a:off x="1066800" y="457200"/>
            <a:ext cx="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668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609600" y="5334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685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685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685800" y="19050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685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685800" y="33528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685800" y="38862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685800" y="44196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685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685800" y="9906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762000" y="5562600"/>
            <a:ext cx="301686" cy="369332"/>
          </a:xfrm>
          <a:prstGeom prst="rect">
            <a:avLst/>
          </a:prstGeom>
          <a:noFill/>
        </p:spPr>
        <p:txBody>
          <a:bodyPr wrap="none" rtlCol="0">
            <a:spAutoFit/>
          </a:bodyPr>
          <a:lstStyle/>
          <a:p>
            <a:r>
              <a:rPr lang="en-US" dirty="0" smtClean="0"/>
              <a:t>0</a:t>
            </a:r>
            <a:endParaRPr lang="en-US" dirty="0"/>
          </a:p>
        </p:txBody>
      </p:sp>
      <p:sp>
        <p:nvSpPr>
          <p:cNvPr id="34" name="TextBox 33"/>
          <p:cNvSpPr txBox="1"/>
          <p:nvPr/>
        </p:nvSpPr>
        <p:spPr>
          <a:xfrm>
            <a:off x="4648200" y="0"/>
            <a:ext cx="1371658" cy="369332"/>
          </a:xfrm>
          <a:prstGeom prst="rect">
            <a:avLst/>
          </a:prstGeom>
          <a:noFill/>
        </p:spPr>
        <p:txBody>
          <a:bodyPr wrap="none" rtlCol="0">
            <a:spAutoFit/>
          </a:bodyPr>
          <a:lstStyle/>
          <a:p>
            <a:r>
              <a:rPr lang="en-US" b="1" dirty="0" smtClean="0"/>
              <a:t>EXERGAMES</a:t>
            </a:r>
            <a:endParaRPr lang="en-US" b="1" dirty="0"/>
          </a:p>
        </p:txBody>
      </p:sp>
      <p:sp>
        <p:nvSpPr>
          <p:cNvPr id="37" name="Rectangle 36"/>
          <p:cNvSpPr/>
          <p:nvPr/>
        </p:nvSpPr>
        <p:spPr>
          <a:xfrm>
            <a:off x="990600" y="4876800"/>
            <a:ext cx="8153400" cy="1354217"/>
          </a:xfrm>
          <a:prstGeom prst="rect">
            <a:avLst/>
          </a:prstGeom>
        </p:spPr>
        <p:txBody>
          <a:bodyPr wrap="square">
            <a:spAutoFit/>
          </a:bodyPr>
          <a:lstStyle/>
          <a:p>
            <a:pPr>
              <a:defRPr/>
            </a:pPr>
            <a:r>
              <a:rPr lang="en-US" sz="1200" b="1" dirty="0" smtClean="0"/>
              <a:t>EXERGAMING- </a:t>
            </a:r>
            <a:r>
              <a:rPr lang="en-US" sz="1400" b="1" dirty="0" smtClean="0"/>
              <a:t>Atari’s Puffer project in 1982 was the first known attempt at producing an </a:t>
            </a:r>
            <a:r>
              <a:rPr lang="en-US" sz="1400" b="1" dirty="0" err="1" smtClean="0"/>
              <a:t>exergaming</a:t>
            </a:r>
            <a:r>
              <a:rPr lang="en-US" sz="1400" b="1" dirty="0" smtClean="0"/>
              <a:t> activity. By the late 1980s, Nintendo tried again with the </a:t>
            </a:r>
            <a:r>
              <a:rPr lang="en-US" sz="1400" b="1" dirty="0" err="1" smtClean="0"/>
              <a:t>Powerpad</a:t>
            </a:r>
            <a:r>
              <a:rPr lang="en-US" sz="1400" b="1" dirty="0" smtClean="0"/>
              <a:t>, but to no avail, it faded from the market. During the 1990s, the fitness business encountered positive feedback from customers when they included traditional exercise with technology. Finally, in 1998,  </a:t>
            </a:r>
            <a:r>
              <a:rPr lang="en-US" sz="1400" b="1" dirty="0" err="1" smtClean="0"/>
              <a:t>exergaming</a:t>
            </a:r>
            <a:r>
              <a:rPr lang="en-US" sz="1400" b="1" dirty="0" smtClean="0"/>
              <a:t> started to become the new exercise craze and it continues to grow today.</a:t>
            </a:r>
          </a:p>
          <a:p>
            <a:pPr>
              <a:defRPr/>
            </a:pPr>
            <a:endParaRPr lang="en-US" sz="1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381000"/>
            <a:ext cx="8305800" cy="5472906"/>
          </a:xfrm>
          <a:prstGeom prst="rect">
            <a:avLst/>
          </a:prstGeom>
          <a:noFill/>
          <a:ln w="9525">
            <a:noFill/>
            <a:miter lim="800000"/>
            <a:headEnd/>
            <a:tailEnd/>
          </a:ln>
        </p:spPr>
      </p:pic>
      <p:sp>
        <p:nvSpPr>
          <p:cNvPr id="5" name="Rectangle 4"/>
          <p:cNvSpPr/>
          <p:nvPr/>
        </p:nvSpPr>
        <p:spPr>
          <a:xfrm>
            <a:off x="1785920" y="5934670"/>
            <a:ext cx="5841407"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Focus on </a:t>
            </a:r>
            <a:r>
              <a:rPr lang="en-US" sz="54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XerTrainer</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3" cstate="print"/>
          <a:srcRect/>
          <a:stretch>
            <a:fillRect/>
          </a:stretch>
        </p:blipFill>
        <p:spPr bwMode="auto">
          <a:xfrm>
            <a:off x="-766233" y="0"/>
            <a:ext cx="9919546" cy="6858000"/>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dirty="0" err="1" smtClean="0"/>
              <a:t>Xertrainer</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endParaRPr lang="en-US" dirty="0" smtClean="0"/>
          </a:p>
          <a:p>
            <a:r>
              <a:rPr lang="en-US" sz="4400" dirty="0" smtClean="0">
                <a:latin typeface="Brush Script MT" pitchFamily="66" charset="0"/>
              </a:rPr>
              <a:t>Scientific research was done in 2011 comparing energy cost of 6 forms of </a:t>
            </a:r>
            <a:r>
              <a:rPr lang="en-US" sz="4400" dirty="0" err="1" smtClean="0">
                <a:latin typeface="Brush Script MT" pitchFamily="66" charset="0"/>
              </a:rPr>
              <a:t>exergaming</a:t>
            </a:r>
            <a:endParaRPr lang="en-US" sz="4400" dirty="0" smtClean="0">
              <a:latin typeface="Brush Script MT" pitchFamily="66" charset="0"/>
            </a:endParaRPr>
          </a:p>
          <a:p>
            <a:r>
              <a:rPr lang="en-US" sz="4400" dirty="0" smtClean="0">
                <a:latin typeface="Brush Script MT" pitchFamily="66" charset="0"/>
              </a:rPr>
              <a:t>Results claimed that </a:t>
            </a:r>
            <a:r>
              <a:rPr lang="en-US" sz="4400" i="1" dirty="0" smtClean="0">
                <a:latin typeface="Brush Script MT" pitchFamily="66" charset="0"/>
              </a:rPr>
              <a:t>the </a:t>
            </a:r>
            <a:r>
              <a:rPr lang="en-US" sz="4400" i="1" dirty="0" err="1">
                <a:latin typeface="Brush Script MT" pitchFamily="66" charset="0"/>
              </a:rPr>
              <a:t>X</a:t>
            </a:r>
            <a:r>
              <a:rPr lang="en-US" sz="4400" i="1" dirty="0" err="1" smtClean="0">
                <a:latin typeface="Brush Script MT" pitchFamily="66" charset="0"/>
              </a:rPr>
              <a:t>ertrainer</a:t>
            </a:r>
            <a:r>
              <a:rPr lang="en-US" sz="4400" i="1" dirty="0" smtClean="0">
                <a:latin typeface="Brush Script MT" pitchFamily="66" charset="0"/>
              </a:rPr>
              <a:t> showed higher </a:t>
            </a:r>
            <a:r>
              <a:rPr lang="en-US" sz="4400" dirty="0" smtClean="0">
                <a:latin typeface="Brush Script MT" pitchFamily="66" charset="0"/>
              </a:rPr>
              <a:t>results in exercise, enjoyment and social development.</a:t>
            </a:r>
          </a:p>
          <a:p>
            <a:r>
              <a:rPr lang="en-US" sz="4400" dirty="0" smtClean="0">
                <a:latin typeface="Brush Script MT" pitchFamily="66" charset="0"/>
              </a:rPr>
              <a:t>Although there is limited research discussing the benefits active gaming may have with skill development, these healthy </a:t>
            </a:r>
            <a:r>
              <a:rPr lang="en-US" sz="4400" dirty="0" err="1" smtClean="0">
                <a:latin typeface="Brush Script MT" pitchFamily="66" charset="0"/>
              </a:rPr>
              <a:t>ExerGames</a:t>
            </a:r>
            <a:r>
              <a:rPr lang="en-US" sz="4400" dirty="0" smtClean="0">
                <a:latin typeface="Brush Script MT" pitchFamily="66" charset="0"/>
              </a:rPr>
              <a:t> have certainly proven to have merit in quality physical education programs.</a:t>
            </a:r>
          </a:p>
          <a:p>
            <a:endParaRPr lang="en-US" sz="4400" dirty="0" smtClean="0">
              <a:latin typeface="Brush Script MT" pitchFamily="66" charset="0"/>
            </a:endParaRPr>
          </a:p>
          <a:p>
            <a:endParaRPr lang="en-US" sz="4400" dirty="0">
              <a:latin typeface="Brush Script MT"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3" cstate="print"/>
          <a:srcRect/>
          <a:stretch>
            <a:fillRect/>
          </a:stretch>
        </p:blipFill>
        <p:spPr bwMode="auto">
          <a:xfrm>
            <a:off x="0" y="-304800"/>
            <a:ext cx="9144000" cy="71628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Autofit/>
          </a:bodyPr>
          <a:lstStyle/>
          <a:p>
            <a:pPr>
              <a:buNone/>
            </a:pPr>
            <a:r>
              <a:rPr lang="en-US" sz="4000" dirty="0">
                <a:latin typeface="Brush Script MT" pitchFamily="66" charset="0"/>
              </a:rPr>
              <a:t>The original </a:t>
            </a:r>
            <a:r>
              <a:rPr lang="en-US" sz="4000" dirty="0" smtClean="0">
                <a:latin typeface="Brush Script MT" pitchFamily="66" charset="0"/>
              </a:rPr>
              <a:t>goal behind </a:t>
            </a:r>
            <a:r>
              <a:rPr lang="en-US" sz="4000" dirty="0">
                <a:latin typeface="Brush Script MT" pitchFamily="66" charset="0"/>
              </a:rPr>
              <a:t>the creation of </a:t>
            </a:r>
            <a:r>
              <a:rPr lang="en-US" sz="4000" dirty="0" err="1">
                <a:latin typeface="Brush Script MT" pitchFamily="66" charset="0"/>
              </a:rPr>
              <a:t>Sportwall</a:t>
            </a:r>
            <a:r>
              <a:rPr lang="en-US" sz="4000" dirty="0">
                <a:latin typeface="Brush Script MT" pitchFamily="66" charset="0"/>
              </a:rPr>
              <a:t> was to create fun short, </a:t>
            </a:r>
            <a:r>
              <a:rPr lang="en-US" sz="4000" dirty="0" smtClean="0">
                <a:latin typeface="Brush Script MT" pitchFamily="66" charset="0"/>
              </a:rPr>
              <a:t>fast moving</a:t>
            </a:r>
            <a:r>
              <a:rPr lang="en-US" sz="4000" dirty="0">
                <a:latin typeface="Brush Script MT" pitchFamily="66" charset="0"/>
              </a:rPr>
              <a:t>, full-body games that engaged the full intensity </a:t>
            </a:r>
            <a:r>
              <a:rPr lang="en-US" sz="4000" dirty="0" smtClean="0">
                <a:latin typeface="Brush Script MT" pitchFamily="66" charset="0"/>
              </a:rPr>
              <a:t>and focus </a:t>
            </a:r>
            <a:r>
              <a:rPr lang="en-US" sz="4000" dirty="0">
                <a:latin typeface="Brush Script MT" pitchFamily="66" charset="0"/>
              </a:rPr>
              <a:t>of the athlete, with results measured via </a:t>
            </a:r>
            <a:r>
              <a:rPr lang="en-US" sz="4000" dirty="0" smtClean="0">
                <a:latin typeface="Brush Script MT" pitchFamily="66" charset="0"/>
              </a:rPr>
              <a:t>electronically generated </a:t>
            </a:r>
            <a:r>
              <a:rPr lang="en-US" sz="4000" dirty="0">
                <a:latin typeface="Brush Script MT" pitchFamily="66" charset="0"/>
              </a:rPr>
              <a:t>scores. Today, this approach has proven </a:t>
            </a:r>
            <a:r>
              <a:rPr lang="en-US" sz="4000" dirty="0" smtClean="0">
                <a:latin typeface="Brush Script MT" pitchFamily="66" charset="0"/>
              </a:rPr>
              <a:t>successful and </a:t>
            </a:r>
            <a:r>
              <a:rPr lang="en-US" sz="4000" dirty="0">
                <a:latin typeface="Brush Script MT" pitchFamily="66" charset="0"/>
              </a:rPr>
              <a:t>continues to incentivize repeated play until mastery </a:t>
            </a:r>
            <a:r>
              <a:rPr lang="en-US" sz="4000" dirty="0" smtClean="0">
                <a:latin typeface="Brush Script MT" pitchFamily="66" charset="0"/>
              </a:rPr>
              <a:t>takes place.</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26" name="Picture 30"/>
          <p:cNvPicPr>
            <a:picLocks noChangeAspect="1" noChangeArrowheads="1"/>
          </p:cNvPicPr>
          <p:nvPr/>
        </p:nvPicPr>
        <p:blipFill>
          <a:blip r:embed="rId2" cstate="print"/>
          <a:srcRect/>
          <a:stretch>
            <a:fillRect/>
          </a:stretch>
        </p:blipFill>
        <p:spPr bwMode="auto">
          <a:xfrm>
            <a:off x="0" y="1"/>
            <a:ext cx="9144000" cy="6970052"/>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Xertrainers</a:t>
            </a:r>
            <a:r>
              <a:rPr lang="en-US" sz="4000" dirty="0" smtClean="0">
                <a:latin typeface="Brush Script MT" pitchFamily="66" charset="0"/>
              </a:rPr>
              <a:t> are present in:</a:t>
            </a:r>
          </a:p>
          <a:p>
            <a:r>
              <a:rPr lang="en-US" sz="4000" dirty="0" smtClean="0">
                <a:latin typeface="Brush Script MT" pitchFamily="66" charset="0"/>
              </a:rPr>
              <a:t>YMCA, JJC &amp; Nonprofits establishments</a:t>
            </a:r>
          </a:p>
          <a:p>
            <a:r>
              <a:rPr lang="en-US" sz="4000" dirty="0" smtClean="0">
                <a:latin typeface="Brush Script MT" pitchFamily="66" charset="0"/>
              </a:rPr>
              <a:t>Educational settings</a:t>
            </a:r>
          </a:p>
          <a:p>
            <a:r>
              <a:rPr lang="en-US" sz="4000" dirty="0" smtClean="0">
                <a:latin typeface="Brush Script MT" pitchFamily="66" charset="0"/>
              </a:rPr>
              <a:t>Park &amp; Recreation departments</a:t>
            </a:r>
          </a:p>
          <a:p>
            <a:r>
              <a:rPr lang="en-US" sz="4000" dirty="0" smtClean="0">
                <a:latin typeface="Brush Script MT" pitchFamily="66" charset="0"/>
              </a:rPr>
              <a:t>Health &amp; Fitness Clubs</a:t>
            </a:r>
          </a:p>
          <a:p>
            <a:r>
              <a:rPr lang="en-US" sz="4000" dirty="0" smtClean="0">
                <a:latin typeface="Brush Script MT" pitchFamily="66" charset="0"/>
              </a:rPr>
              <a:t>Military- youth and family</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
        <p:nvSpPr>
          <p:cNvPr id="6" name="TextBox 5"/>
          <p:cNvSpPr txBox="1"/>
          <p:nvPr/>
        </p:nvSpPr>
        <p:spPr>
          <a:xfrm>
            <a:off x="1676400" y="61722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5029200" y="61722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6477000" y="61722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3352800" y="61722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772400" y="61722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267200" y="6488668"/>
            <a:ext cx="1295400" cy="369332"/>
          </a:xfrm>
          <a:prstGeom prst="rect">
            <a:avLst/>
          </a:prstGeom>
          <a:noFill/>
        </p:spPr>
        <p:txBody>
          <a:bodyPr wrap="square" rtlCol="0">
            <a:spAutoFit/>
          </a:bodyPr>
          <a:lstStyle/>
          <a:p>
            <a:r>
              <a:rPr lang="en-US" b="1" dirty="0" smtClean="0"/>
              <a:t>Time</a:t>
            </a:r>
            <a:endParaRPr lang="en-US" b="1" dirty="0"/>
          </a:p>
        </p:txBody>
      </p:sp>
      <p:cxnSp>
        <p:nvCxnSpPr>
          <p:cNvPr id="17" name="Straight Arrow Connector 16"/>
          <p:cNvCxnSpPr/>
          <p:nvPr/>
        </p:nvCxnSpPr>
        <p:spPr>
          <a:xfrm flipV="1">
            <a:off x="1600200" y="457200"/>
            <a:ext cx="7620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6002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990600" y="6858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1066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1066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1066800" y="18288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1066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1066800" y="34290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1066800" y="39624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1066800" y="44958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1066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1066800" y="10668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1066800" y="5486400"/>
            <a:ext cx="301686" cy="369332"/>
          </a:xfrm>
          <a:prstGeom prst="rect">
            <a:avLst/>
          </a:prstGeom>
          <a:noFill/>
        </p:spPr>
        <p:txBody>
          <a:bodyPr wrap="none" rtlCol="0">
            <a:spAutoFit/>
          </a:bodyPr>
          <a:lstStyle/>
          <a:p>
            <a:r>
              <a:rPr lang="en-US" dirty="0" smtClean="0"/>
              <a:t>0</a:t>
            </a:r>
            <a:endParaRPr lang="en-US" dirty="0"/>
          </a:p>
        </p:txBody>
      </p:sp>
      <p:sp>
        <p:nvSpPr>
          <p:cNvPr id="34" name="Freeform 33"/>
          <p:cNvSpPr/>
          <p:nvPr/>
        </p:nvSpPr>
        <p:spPr>
          <a:xfrm>
            <a:off x="6172200" y="4876800"/>
            <a:ext cx="1143000" cy="1168400"/>
          </a:xfrm>
          <a:custGeom>
            <a:avLst/>
            <a:gdLst>
              <a:gd name="connsiteX0" fmla="*/ 0 w 1473200"/>
              <a:gd name="connsiteY0" fmla="*/ 1397000 h 1397000"/>
              <a:gd name="connsiteX1" fmla="*/ 863600 w 1473200"/>
              <a:gd name="connsiteY1" fmla="*/ 1193800 h 1397000"/>
              <a:gd name="connsiteX2" fmla="*/ 1244600 w 1473200"/>
              <a:gd name="connsiteY2" fmla="*/ 330200 h 1397000"/>
              <a:gd name="connsiteX3" fmla="*/ 1473200 w 1473200"/>
              <a:gd name="connsiteY3" fmla="*/ 0 h 1397000"/>
            </a:gdLst>
            <a:ahLst/>
            <a:cxnLst>
              <a:cxn ang="0">
                <a:pos x="connsiteX0" y="connsiteY0"/>
              </a:cxn>
              <a:cxn ang="0">
                <a:pos x="connsiteX1" y="connsiteY1"/>
              </a:cxn>
              <a:cxn ang="0">
                <a:pos x="connsiteX2" y="connsiteY2"/>
              </a:cxn>
              <a:cxn ang="0">
                <a:pos x="connsiteX3" y="connsiteY3"/>
              </a:cxn>
            </a:cxnLst>
            <a:rect l="l" t="t" r="r" b="b"/>
            <a:pathLst>
              <a:path w="1473200" h="1397000">
                <a:moveTo>
                  <a:pt x="0" y="1397000"/>
                </a:moveTo>
                <a:cubicBezTo>
                  <a:pt x="328083" y="1384300"/>
                  <a:pt x="656167" y="1371600"/>
                  <a:pt x="863600" y="1193800"/>
                </a:cubicBezTo>
                <a:cubicBezTo>
                  <a:pt x="1071033" y="1016000"/>
                  <a:pt x="1143000" y="529167"/>
                  <a:pt x="1244600" y="330200"/>
                </a:cubicBezTo>
                <a:cubicBezTo>
                  <a:pt x="1346200" y="131233"/>
                  <a:pt x="1409700" y="65616"/>
                  <a:pt x="1473200" y="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5" name="TextBox 34"/>
          <p:cNvSpPr txBox="1"/>
          <p:nvPr/>
        </p:nvSpPr>
        <p:spPr>
          <a:xfrm>
            <a:off x="4038600" y="457200"/>
            <a:ext cx="1151405" cy="369332"/>
          </a:xfrm>
          <a:prstGeom prst="rect">
            <a:avLst/>
          </a:prstGeom>
          <a:noFill/>
        </p:spPr>
        <p:txBody>
          <a:bodyPr wrap="none" rtlCol="0">
            <a:spAutoFit/>
          </a:bodyPr>
          <a:lstStyle/>
          <a:p>
            <a:r>
              <a:rPr lang="en-US" b="1" dirty="0" err="1" smtClean="0"/>
              <a:t>Xertrainer</a:t>
            </a:r>
            <a:endParaRPr lang="en-US" b="1" dirty="0"/>
          </a:p>
        </p:txBody>
      </p:sp>
      <p:sp>
        <p:nvSpPr>
          <p:cNvPr id="36" name="Rectangle 35"/>
          <p:cNvSpPr/>
          <p:nvPr/>
        </p:nvSpPr>
        <p:spPr>
          <a:xfrm>
            <a:off x="2590800" y="914400"/>
            <a:ext cx="5867400" cy="923330"/>
          </a:xfrm>
          <a:prstGeom prst="rect">
            <a:avLst/>
          </a:prstGeom>
        </p:spPr>
        <p:txBody>
          <a:bodyPr wrap="square">
            <a:spAutoFit/>
          </a:bodyPr>
          <a:lstStyle/>
          <a:p>
            <a:pPr>
              <a:defRPr/>
            </a:pPr>
            <a:r>
              <a:rPr lang="en-US" b="1" dirty="0" smtClean="0"/>
              <a:t>XERTRAINER</a:t>
            </a:r>
            <a:r>
              <a:rPr lang="en-US" dirty="0" smtClean="0"/>
              <a:t>-The XERTRAINER is off to a slow start but is  gaining interest as more schools, recreation and fitness centers are incorporating it into their daily activities.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0" y="-1295400"/>
            <a:ext cx="10134600" cy="81534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BENEFITS of XERTRAINER</a:t>
            </a:r>
            <a:endParaRPr lang="en-US" dirty="0"/>
          </a:p>
        </p:txBody>
      </p:sp>
      <p:sp>
        <p:nvSpPr>
          <p:cNvPr id="3" name="Content Placeholder 2"/>
          <p:cNvSpPr>
            <a:spLocks noGrp="1"/>
          </p:cNvSpPr>
          <p:nvPr>
            <p:ph idx="1"/>
          </p:nvPr>
        </p:nvSpPr>
        <p:spPr>
          <a:xfrm>
            <a:off x="457200" y="990600"/>
            <a:ext cx="8229600" cy="5638800"/>
          </a:xfrm>
        </p:spPr>
        <p:txBody>
          <a:bodyPr>
            <a:normAutofit fontScale="40000" lnSpcReduction="20000"/>
          </a:bodyPr>
          <a:lstStyle/>
          <a:p>
            <a:endParaRPr lang="en-US" dirty="0" smtClean="0"/>
          </a:p>
          <a:p>
            <a:r>
              <a:rPr lang="en-US" sz="6700" dirty="0" smtClean="0">
                <a:latin typeface="Brush Script MT" pitchFamily="66" charset="0"/>
              </a:rPr>
              <a:t> </a:t>
            </a:r>
            <a:r>
              <a:rPr lang="en-US" sz="8000" dirty="0" smtClean="0">
                <a:latin typeface="Brush Script MT" pitchFamily="66" charset="0"/>
              </a:rPr>
              <a:t>Attracting participation and engaging sustained focus with short-attention grabbing computer games, played sequentially in the pursuit of mastery of skills and score</a:t>
            </a:r>
          </a:p>
          <a:p>
            <a:r>
              <a:rPr lang="en-US" sz="8000" dirty="0" smtClean="0">
                <a:latin typeface="Brush Script MT" pitchFamily="66" charset="0"/>
              </a:rPr>
              <a:t> Providing full body exercise by stimulating the hands, feet, eyes, ears and vestibular system in playing real games with real tactile equipment (not simulated)</a:t>
            </a:r>
          </a:p>
          <a:p>
            <a:r>
              <a:rPr lang="en-US" sz="8000" dirty="0" smtClean="0">
                <a:latin typeface="Brush Script MT" pitchFamily="66" charset="0"/>
              </a:rPr>
              <a:t> Requiring high levels of attention and focus for success (staying consciously in-the-now)</a:t>
            </a:r>
          </a:p>
          <a:p>
            <a:r>
              <a:rPr lang="en-US" sz="8000" dirty="0" smtClean="0">
                <a:latin typeface="Brush Script MT" pitchFamily="66" charset="0"/>
              </a:rPr>
              <a:t> Engaging in cognitive decision making under pressure</a:t>
            </a:r>
          </a:p>
          <a:p>
            <a:r>
              <a:rPr lang="en-US" sz="8000" dirty="0" smtClean="0">
                <a:latin typeface="Brush Script MT" pitchFamily="66" charset="0"/>
              </a:rPr>
              <a:t> Delivering a cardiovascular workout in a game format</a:t>
            </a:r>
            <a:endParaRPr lang="en-US" sz="8000" dirty="0">
              <a:latin typeface="Brush Script MT"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ACTIVE GAMING IN PHYSICAL EDUCATION CLASSES</a:t>
            </a:r>
            <a:endParaRPr lang="en-US" dirty="0"/>
          </a:p>
        </p:txBody>
      </p:sp>
      <p:sp>
        <p:nvSpPr>
          <p:cNvPr id="3" name="Content Placeholder 2"/>
          <p:cNvSpPr>
            <a:spLocks noGrp="1"/>
          </p:cNvSpPr>
          <p:nvPr>
            <p:ph idx="1"/>
          </p:nvPr>
        </p:nvSpPr>
        <p:spPr>
          <a:xfrm>
            <a:off x="0" y="1219200"/>
            <a:ext cx="9144000" cy="5638800"/>
          </a:xfrm>
        </p:spPr>
        <p:txBody>
          <a:bodyPr>
            <a:normAutofit fontScale="85000" lnSpcReduction="10000"/>
          </a:bodyPr>
          <a:lstStyle/>
          <a:p>
            <a:r>
              <a:rPr lang="en-US" dirty="0" smtClean="0">
                <a:latin typeface="Brush Script MT" pitchFamily="66" charset="0"/>
              </a:rPr>
              <a:t>“Active gaming is gaining in popularity not only with schools but various health facilities globally. When implemented properly in physical education classes, active gaming is being used as a tool to accomplish various objectives supported by national and/or state standards, not merely as free play or recess-related activity. Developmentally appropriate practices such as maximizing participation and developing learning experiences for the individual child should still be considered when using active gaming in any physical education program. Currently, the more popular method of implementing active gaming in physical education is to assist children in physically gaining moderate to vigorous physical activity minutes and cognitively learning about fitness-related components”.</a:t>
            </a:r>
          </a:p>
          <a:p>
            <a:r>
              <a:rPr lang="en-US" dirty="0" smtClean="0"/>
              <a:t>http://www.bing.com/images/search?q=images+of+kids++exergaming&amp;view=detail&amp;id=4CCF7F2A3D14BDC1654B2345ABA6E84FD5E1CB2C&amp;first=31&amp;FORM=IDFRIR</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rmAutofit/>
          </a:bodyPr>
          <a:lstStyle/>
          <a:p>
            <a:r>
              <a:rPr lang="en-US" sz="2800" b="1" u="sng" dirty="0" smtClean="0"/>
              <a:t>How the </a:t>
            </a:r>
            <a:r>
              <a:rPr lang="en-US" sz="2800" b="1" u="sng" dirty="0" err="1" smtClean="0"/>
              <a:t>Sportwall</a:t>
            </a:r>
            <a:r>
              <a:rPr lang="en-US" sz="2800" b="1" u="sng" dirty="0" smtClean="0"/>
              <a:t> </a:t>
            </a:r>
            <a:r>
              <a:rPr lang="en-US" sz="2800" b="1" u="sng" dirty="0" err="1" smtClean="0"/>
              <a:t>XerTrainer</a:t>
            </a:r>
            <a:r>
              <a:rPr lang="en-US" sz="2800" b="1" u="sng" dirty="0" smtClean="0"/>
              <a:t> works for your students</a:t>
            </a:r>
            <a:r>
              <a:rPr lang="en-US" sz="2800" dirty="0" smtClean="0"/>
              <a:t> </a:t>
            </a:r>
            <a:br>
              <a:rPr lang="en-US" sz="2800" dirty="0" smtClean="0"/>
            </a:br>
            <a:endParaRPr lang="en-US" sz="2800" dirty="0"/>
          </a:p>
        </p:txBody>
      </p:sp>
      <p:sp>
        <p:nvSpPr>
          <p:cNvPr id="5" name="Rectangle 4"/>
          <p:cNvSpPr/>
          <p:nvPr/>
        </p:nvSpPr>
        <p:spPr>
          <a:xfrm>
            <a:off x="0" y="762000"/>
            <a:ext cx="9144000" cy="6555641"/>
          </a:xfrm>
          <a:prstGeom prst="rect">
            <a:avLst/>
          </a:prstGeom>
        </p:spPr>
        <p:txBody>
          <a:bodyPr wrap="square">
            <a:spAutoFit/>
          </a:bodyPr>
          <a:lstStyle/>
          <a:p>
            <a:r>
              <a:rPr lang="en-US" sz="2800" b="1" dirty="0" smtClean="0">
                <a:latin typeface="Brush Script MT" pitchFamily="66" charset="0"/>
              </a:rPr>
              <a:t>Interactive technology</a:t>
            </a:r>
            <a:r>
              <a:rPr lang="en-US" sz="2800" dirty="0" smtClean="0">
                <a:latin typeface="Brush Script MT" pitchFamily="66" charset="0"/>
              </a:rPr>
              <a:t> makes it fun and inclusive, something everyone can and wants to do</a:t>
            </a:r>
          </a:p>
          <a:p>
            <a:r>
              <a:rPr lang="en-US" sz="2800" b="1" dirty="0" smtClean="0">
                <a:latin typeface="Brush Script MT" pitchFamily="66" charset="0"/>
              </a:rPr>
              <a:t>Group Programs</a:t>
            </a:r>
            <a:r>
              <a:rPr lang="en-US" sz="2800" dirty="0" smtClean="0">
                <a:latin typeface="Brush Script MT" pitchFamily="66" charset="0"/>
              </a:rPr>
              <a:t>, including Boot Camps, make it social, team oriented</a:t>
            </a:r>
          </a:p>
          <a:p>
            <a:r>
              <a:rPr lang="en-US" sz="2800" b="1" dirty="0" smtClean="0">
                <a:latin typeface="Brush Script MT" pitchFamily="66" charset="0"/>
              </a:rPr>
              <a:t>Personal Training Programs</a:t>
            </a:r>
            <a:r>
              <a:rPr lang="en-US" sz="2800" dirty="0" smtClean="0">
                <a:latin typeface="Brush Script MT" pitchFamily="66" charset="0"/>
              </a:rPr>
              <a:t> are more fun, engaging and uniquely challenging</a:t>
            </a:r>
          </a:p>
          <a:p>
            <a:r>
              <a:rPr lang="en-US" sz="2800" b="1" dirty="0" smtClean="0">
                <a:latin typeface="Brush Script MT" pitchFamily="66" charset="0"/>
              </a:rPr>
              <a:t>Quick physical results</a:t>
            </a:r>
            <a:r>
              <a:rPr lang="en-US" sz="2800" dirty="0" smtClean="0">
                <a:latin typeface="Brush Script MT" pitchFamily="66" charset="0"/>
              </a:rPr>
              <a:t> – speed, agility, cardio, functional fitness, core strength, motor &amp; sports skills</a:t>
            </a:r>
          </a:p>
          <a:p>
            <a:r>
              <a:rPr lang="en-US" sz="2800" b="1" dirty="0" smtClean="0">
                <a:latin typeface="Brush Script MT" pitchFamily="66" charset="0"/>
              </a:rPr>
              <a:t>Quick mental results</a:t>
            </a:r>
            <a:r>
              <a:rPr lang="en-US" sz="2800" dirty="0" smtClean="0">
                <a:latin typeface="Brush Script MT" pitchFamily="66" charset="0"/>
              </a:rPr>
              <a:t> – focus, concentration, reaction time, visual and </a:t>
            </a:r>
            <a:r>
              <a:rPr lang="en-US" sz="2800" dirty="0" err="1" smtClean="0">
                <a:latin typeface="Brush Script MT" pitchFamily="66" charset="0"/>
              </a:rPr>
              <a:t>spacial</a:t>
            </a:r>
            <a:r>
              <a:rPr lang="en-US" sz="2800" dirty="0" smtClean="0">
                <a:latin typeface="Brush Script MT" pitchFamily="66" charset="0"/>
              </a:rPr>
              <a:t> awareness</a:t>
            </a:r>
          </a:p>
          <a:p>
            <a:r>
              <a:rPr lang="en-US" sz="2800" b="1" dirty="0" smtClean="0">
                <a:latin typeface="Brush Script MT" pitchFamily="66" charset="0"/>
              </a:rPr>
              <a:t>It's real, not virtual</a:t>
            </a:r>
            <a:r>
              <a:rPr lang="en-US" sz="2800" dirty="0" smtClean="0">
                <a:latin typeface="Brush Script MT" pitchFamily="66" charset="0"/>
              </a:rPr>
              <a:t> or simulated, play</a:t>
            </a:r>
          </a:p>
          <a:p>
            <a:r>
              <a:rPr lang="en-US" sz="2800" b="1" dirty="0" smtClean="0">
                <a:latin typeface="Brush Script MT" pitchFamily="66" charset="0"/>
              </a:rPr>
              <a:t>Progressive level programming</a:t>
            </a:r>
            <a:r>
              <a:rPr lang="en-US" sz="2800" dirty="0" smtClean="0">
                <a:latin typeface="Brush Script MT" pitchFamily="66" charset="0"/>
              </a:rPr>
              <a:t> makes it continually challenging for all abilities over years of play</a:t>
            </a:r>
          </a:p>
          <a:p>
            <a:r>
              <a:rPr lang="en-US" sz="2800" b="1" dirty="0" smtClean="0">
                <a:latin typeface="Brush Script MT" pitchFamily="66" charset="0"/>
              </a:rPr>
              <a:t>Easy to use</a:t>
            </a:r>
            <a:r>
              <a:rPr lang="en-US" sz="2800" dirty="0" smtClean="0">
                <a:latin typeface="Brush Script MT" pitchFamily="66" charset="0"/>
              </a:rPr>
              <a:t> – quick start program &amp; intuitive interface with voice http://www.xergames.com/products/xertrainer.html</a:t>
            </a:r>
          </a:p>
          <a:p>
            <a:endParaRPr lang="en-US" sz="2800" dirty="0">
              <a:latin typeface="Brush Script MT"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XerTrainer"/>
          <p:cNvPicPr>
            <a:picLocks noChangeAspect="1" noChangeArrowheads="1"/>
          </p:cNvPicPr>
          <p:nvPr/>
        </p:nvPicPr>
        <p:blipFill>
          <a:blip r:embed="rId2" cstate="print"/>
          <a:srcRect/>
          <a:stretch>
            <a:fillRect/>
          </a:stretch>
        </p:blipFill>
        <p:spPr bwMode="auto">
          <a:xfrm>
            <a:off x="0" y="5410200"/>
            <a:ext cx="9144000" cy="1685925"/>
          </a:xfrm>
          <a:prstGeom prst="rect">
            <a:avLst/>
          </a:prstGeom>
          <a:noFill/>
        </p:spPr>
      </p:pic>
      <p:sp>
        <p:nvSpPr>
          <p:cNvPr id="2" name="Rectangle 1"/>
          <p:cNvSpPr/>
          <p:nvPr/>
        </p:nvSpPr>
        <p:spPr>
          <a:xfrm>
            <a:off x="1371600" y="1447800"/>
            <a:ext cx="6705600" cy="3970318"/>
          </a:xfrm>
          <a:prstGeom prst="rect">
            <a:avLst/>
          </a:prstGeom>
        </p:spPr>
        <p:txBody>
          <a:bodyPr wrap="square">
            <a:spAutoFit/>
          </a:bodyPr>
          <a:lstStyle/>
          <a:p>
            <a:r>
              <a:rPr lang="en-US" sz="3600" dirty="0" smtClean="0">
                <a:latin typeface="Brush Script MT" pitchFamily="66" charset="0"/>
              </a:rPr>
              <a:t>The programs and equipment offered by </a:t>
            </a:r>
            <a:r>
              <a:rPr lang="en-US" sz="3600" dirty="0" err="1" smtClean="0">
                <a:latin typeface="Brush Script MT" pitchFamily="66" charset="0"/>
              </a:rPr>
              <a:t>XerTech</a:t>
            </a:r>
            <a:r>
              <a:rPr lang="en-US" sz="3600" dirty="0" smtClean="0">
                <a:latin typeface="Brush Script MT" pitchFamily="66" charset="0"/>
              </a:rPr>
              <a:t> cover a diversity of applications, ranging from combating obesity in youth, adults and seniors to conditioning high performance athletics, from medical wellness to education for PE, adapted PE and      special education.</a:t>
            </a:r>
            <a:endParaRPr lang="en-US" sz="3600" dirty="0">
              <a:latin typeface="Brush Script MT" pitchFamily="66" charset="0"/>
            </a:endParaRPr>
          </a:p>
        </p:txBody>
      </p:sp>
      <p:pic>
        <p:nvPicPr>
          <p:cNvPr id="6147" name="Picture 3" descr="XerGames | Interactive Fitness, Dance &amp; Sports Training Solutions">
            <a:hlinkClick r:id="rId3"/>
          </p:cNvPr>
          <p:cNvPicPr>
            <a:picLocks noChangeAspect="1" noChangeArrowheads="1"/>
          </p:cNvPicPr>
          <p:nvPr/>
        </p:nvPicPr>
        <p:blipFill>
          <a:blip r:embed="rId4" cstate="print"/>
          <a:srcRect/>
          <a:stretch>
            <a:fillRect/>
          </a:stretch>
        </p:blipFill>
        <p:spPr bwMode="auto">
          <a:xfrm>
            <a:off x="228600" y="0"/>
            <a:ext cx="8305800" cy="136207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685549" y="0"/>
            <a:ext cx="9986211" cy="68580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EARLY ADOPTERS</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Children under age of 18 make up just 28% of all gamers, they are currently the greatest adopters of </a:t>
            </a:r>
            <a:r>
              <a:rPr lang="en-US" dirty="0" err="1" smtClean="0">
                <a:latin typeface="Brush Script MT" pitchFamily="66" charset="0"/>
              </a:rPr>
              <a:t>exergames</a:t>
            </a:r>
            <a:r>
              <a:rPr lang="en-US" dirty="0" smtClean="0">
                <a:latin typeface="Brush Script MT" pitchFamily="66" charset="0"/>
              </a:rPr>
              <a:t>.</a:t>
            </a:r>
          </a:p>
          <a:p>
            <a:r>
              <a:rPr lang="en-US" dirty="0" smtClean="0">
                <a:latin typeface="Brush Script MT" pitchFamily="66" charset="0"/>
              </a:rPr>
              <a:t>Fitness facilities</a:t>
            </a:r>
          </a:p>
          <a:p>
            <a:r>
              <a:rPr lang="en-US" dirty="0" smtClean="0">
                <a:latin typeface="Brush Script MT" pitchFamily="66" charset="0"/>
              </a:rPr>
              <a:t>Youth Centers</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457200" y="-20638"/>
            <a:ext cx="8305800" cy="6878638"/>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a:bodyPr>
          <a:lstStyle/>
          <a:p>
            <a:r>
              <a:rPr lang="en-US" dirty="0" smtClean="0">
                <a:latin typeface="Brush Script MT" pitchFamily="66" charset="0"/>
              </a:rPr>
              <a:t>High risk schools</a:t>
            </a:r>
          </a:p>
          <a:p>
            <a:r>
              <a:rPr lang="en-US" dirty="0" smtClean="0">
                <a:latin typeface="Brush Script MT" pitchFamily="66" charset="0"/>
              </a:rPr>
              <a:t>Clinics</a:t>
            </a:r>
          </a:p>
          <a:p>
            <a:r>
              <a:rPr lang="en-US" dirty="0" smtClean="0">
                <a:latin typeface="Brush Script MT" pitchFamily="66" charset="0"/>
              </a:rPr>
              <a:t>Low economic families</a:t>
            </a:r>
          </a:p>
          <a:p>
            <a:endParaRPr lang="en-US" dirty="0" smtClean="0"/>
          </a:p>
          <a:p>
            <a:pPr>
              <a:buNone/>
            </a:pPr>
            <a:r>
              <a:rPr lang="en-US" b="1" dirty="0" smtClean="0"/>
              <a:t>                                    Concern:</a:t>
            </a:r>
          </a:p>
          <a:p>
            <a:pPr>
              <a:buNone/>
            </a:pPr>
            <a:r>
              <a:rPr lang="en-US" dirty="0" smtClean="0">
                <a:latin typeface="Brush Script MT" pitchFamily="66" charset="0"/>
              </a:rPr>
              <a:t>                          Financial Restraints</a:t>
            </a:r>
          </a:p>
          <a:p>
            <a:pPr>
              <a:buNone/>
            </a:pPr>
            <a:r>
              <a:rPr lang="en-US" dirty="0" smtClean="0">
                <a:latin typeface="Brush Script MT" pitchFamily="66" charset="0"/>
              </a:rPr>
              <a:t>                               Space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
            <a:ext cx="9144000" cy="6858001"/>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ATTRIBUTES FOR ADOPTION OF THE XERTRAINER</a:t>
            </a:r>
            <a:endParaRPr lang="en-US" dirty="0"/>
          </a:p>
        </p:txBody>
      </p:sp>
      <p:sp>
        <p:nvSpPr>
          <p:cNvPr id="3" name="Content Placeholder 2"/>
          <p:cNvSpPr>
            <a:spLocks noGrp="1"/>
          </p:cNvSpPr>
          <p:nvPr>
            <p:ph idx="1"/>
          </p:nvPr>
        </p:nvSpPr>
        <p:spPr/>
        <p:txBody>
          <a:bodyPr/>
          <a:lstStyle/>
          <a:p>
            <a:r>
              <a:rPr lang="en-US" dirty="0" err="1" smtClean="0">
                <a:latin typeface="Brush Script MT" pitchFamily="66" charset="0"/>
              </a:rPr>
              <a:t>Trialability</a:t>
            </a:r>
            <a:endParaRPr lang="en-US" dirty="0" smtClean="0">
              <a:latin typeface="Brush Script MT" pitchFamily="66" charset="0"/>
            </a:endParaRPr>
          </a:p>
          <a:p>
            <a:pPr>
              <a:buNone/>
            </a:pPr>
            <a:r>
              <a:rPr lang="en-US" dirty="0" smtClean="0">
                <a:latin typeface="Brush Script MT" pitchFamily="66" charset="0"/>
              </a:rPr>
              <a:t>         “the degree to which an innovation may be experimented with on a limited basis”</a:t>
            </a:r>
          </a:p>
          <a:p>
            <a:pPr>
              <a:buNone/>
            </a:pPr>
            <a:endParaRPr lang="en-US" dirty="0" smtClean="0">
              <a:latin typeface="Brush Script MT" pitchFamily="66" charset="0"/>
            </a:endParaRPr>
          </a:p>
          <a:p>
            <a:r>
              <a:rPr lang="en-US" dirty="0" err="1" smtClean="0">
                <a:latin typeface="Brush Script MT" pitchFamily="66" charset="0"/>
              </a:rPr>
              <a:t>Observability</a:t>
            </a:r>
            <a:endParaRPr lang="en-US" dirty="0" smtClean="0">
              <a:latin typeface="Brush Script MT" pitchFamily="66" charset="0"/>
            </a:endParaRPr>
          </a:p>
          <a:p>
            <a:pPr>
              <a:buNone/>
            </a:pPr>
            <a:r>
              <a:rPr lang="en-US" dirty="0" smtClean="0">
                <a:latin typeface="Brush Script MT" pitchFamily="66" charset="0"/>
              </a:rPr>
              <a:t>         “the degree to which results of an innovation are visible to others”</a:t>
            </a:r>
          </a:p>
          <a:p>
            <a:pPr>
              <a:buNone/>
            </a:pPr>
            <a:r>
              <a:rPr lang="en-US" dirty="0" smtClean="0">
                <a:latin typeface="Brush Script MT" pitchFamily="66" charset="0"/>
              </a:rPr>
              <a:t>                       Rogers, 2003, pg. 258</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DECENTRALIZED APPROACH	</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Rogers (2003)explains that it is “wide sharing of power and control among the members of the diffusion system; client control by local systems; much diffusion is spontaneous and unplanned” (pg. 396).</a:t>
            </a:r>
            <a:endParaRPr lang="en-US" dirty="0">
              <a:latin typeface="Brush Script MT" pitchFamily="66" charset="0"/>
            </a:endParaRPr>
          </a:p>
        </p:txBody>
      </p:sp>
      <p:pic>
        <p:nvPicPr>
          <p:cNvPr id="8" name="Picture 5" descr="C:\Users\sbeer\AppData\Local\Microsoft\Windows\Temporary Internet Files\Content.IE5\29ZLUK8M\MC910221007[1].jpg"/>
          <p:cNvPicPr>
            <a:picLocks noChangeAspect="1" noChangeArrowheads="1"/>
          </p:cNvPicPr>
          <p:nvPr/>
        </p:nvPicPr>
        <p:blipFill>
          <a:blip r:embed="rId2" cstate="print"/>
          <a:srcRect/>
          <a:stretch>
            <a:fillRect/>
          </a:stretch>
        </p:blipFill>
        <p:spPr bwMode="auto">
          <a:xfrm>
            <a:off x="2514600" y="4419600"/>
            <a:ext cx="2970384" cy="1978507"/>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CHANGE AGENTS</a:t>
            </a:r>
            <a:endParaRPr lang="en-US" dirty="0"/>
          </a:p>
        </p:txBody>
      </p:sp>
      <p:sp>
        <p:nvSpPr>
          <p:cNvPr id="3" name="Content Placeholder 2"/>
          <p:cNvSpPr>
            <a:spLocks noGrp="1"/>
          </p:cNvSpPr>
          <p:nvPr>
            <p:ph idx="1"/>
          </p:nvPr>
        </p:nvSpPr>
        <p:spPr>
          <a:xfrm>
            <a:off x="457200" y="1143000"/>
            <a:ext cx="8229600" cy="4525963"/>
          </a:xfrm>
        </p:spPr>
        <p:txBody>
          <a:bodyPr>
            <a:noAutofit/>
          </a:bodyPr>
          <a:lstStyle/>
          <a:p>
            <a:r>
              <a:rPr lang="en-US" sz="2800" dirty="0" smtClean="0">
                <a:latin typeface="Brush Script MT" pitchFamily="66" charset="0"/>
              </a:rPr>
              <a:t>“An individual who influences clients’ innovation-decisions in a direction deemed desirable by a change agency” </a:t>
            </a:r>
          </a:p>
          <a:p>
            <a:pPr>
              <a:buNone/>
            </a:pPr>
            <a:r>
              <a:rPr lang="en-US" sz="2800" dirty="0" smtClean="0">
                <a:latin typeface="Brush Script MT" pitchFamily="66" charset="0"/>
              </a:rPr>
              <a:t>                  7 Roles of change agent:</a:t>
            </a:r>
          </a:p>
          <a:p>
            <a:pPr marL="514350" indent="-514350">
              <a:buFont typeface="+mj-lt"/>
              <a:buAutoNum type="arabicPeriod"/>
            </a:pPr>
            <a:r>
              <a:rPr lang="en-US" sz="2800" dirty="0" smtClean="0">
                <a:latin typeface="Brush Script MT" pitchFamily="66" charset="0"/>
              </a:rPr>
              <a:t>Develop a need for change </a:t>
            </a:r>
          </a:p>
          <a:p>
            <a:pPr marL="514350" indent="-514350">
              <a:buFont typeface="+mj-lt"/>
              <a:buAutoNum type="arabicPeriod"/>
            </a:pPr>
            <a:r>
              <a:rPr lang="en-US" sz="2800" dirty="0" smtClean="0">
                <a:latin typeface="Brush Script MT" pitchFamily="66" charset="0"/>
              </a:rPr>
              <a:t>Establish an information exchange relationship</a:t>
            </a:r>
          </a:p>
          <a:p>
            <a:pPr marL="514350" indent="-514350">
              <a:buFont typeface="+mj-lt"/>
              <a:buAutoNum type="arabicPeriod"/>
            </a:pPr>
            <a:r>
              <a:rPr lang="en-US" sz="2800" dirty="0" smtClean="0">
                <a:latin typeface="Brush Script MT" pitchFamily="66" charset="0"/>
              </a:rPr>
              <a:t>Diagnose problems</a:t>
            </a:r>
          </a:p>
          <a:p>
            <a:pPr marL="514350" indent="-514350">
              <a:buFont typeface="+mj-lt"/>
              <a:buAutoNum type="arabicPeriod"/>
            </a:pPr>
            <a:r>
              <a:rPr lang="en-US" sz="2800" dirty="0" smtClean="0">
                <a:latin typeface="Brush Script MT" pitchFamily="66" charset="0"/>
              </a:rPr>
              <a:t>Create an intent to change in client</a:t>
            </a:r>
          </a:p>
          <a:p>
            <a:pPr marL="514350" indent="-514350">
              <a:buFont typeface="+mj-lt"/>
              <a:buAutoNum type="arabicPeriod"/>
            </a:pPr>
            <a:r>
              <a:rPr lang="en-US" sz="2800" dirty="0" smtClean="0">
                <a:latin typeface="Brush Script MT" pitchFamily="66" charset="0"/>
              </a:rPr>
              <a:t>Translate intentions into actions</a:t>
            </a:r>
          </a:p>
          <a:p>
            <a:pPr marL="514350" indent="-514350">
              <a:buFont typeface="+mj-lt"/>
              <a:buAutoNum type="arabicPeriod"/>
            </a:pPr>
            <a:r>
              <a:rPr lang="en-US" sz="2800" dirty="0" smtClean="0">
                <a:latin typeface="Brush Script MT" pitchFamily="66" charset="0"/>
              </a:rPr>
              <a:t>Stabilize adoption and prevent discontinuance</a:t>
            </a:r>
          </a:p>
          <a:p>
            <a:pPr marL="514350" indent="-514350">
              <a:buFont typeface="+mj-lt"/>
              <a:buAutoNum type="arabicPeriod"/>
            </a:pPr>
            <a:r>
              <a:rPr lang="en-US" sz="2800" dirty="0" smtClean="0">
                <a:latin typeface="Brush Script MT" pitchFamily="66" charset="0"/>
              </a:rPr>
              <a:t>Achieve a terminal relationship with clients</a:t>
            </a:r>
          </a:p>
          <a:p>
            <a:pPr marL="514350" indent="-514350">
              <a:buNone/>
            </a:pPr>
            <a:r>
              <a:rPr lang="en-US" sz="2800" dirty="0" smtClean="0">
                <a:latin typeface="Brush Script MT" pitchFamily="66" charset="0"/>
              </a:rPr>
              <a:t>                   (Rogers, 2003, pg.400)</a:t>
            </a:r>
          </a:p>
          <a:p>
            <a:pPr>
              <a:buNone/>
            </a:pPr>
            <a:r>
              <a:rPr lang="en-US" sz="2800" dirty="0" smtClean="0">
                <a:latin typeface="Brush Script MT" pitchFamily="66" charset="0"/>
              </a:rPr>
              <a:t>    </a:t>
            </a:r>
            <a:endParaRPr lang="en-US" sz="2800" dirty="0">
              <a:latin typeface="Brush Script MT" pitchFamily="66" charset="0"/>
            </a:endParaRPr>
          </a:p>
        </p:txBody>
      </p:sp>
      <p:pic>
        <p:nvPicPr>
          <p:cNvPr id="1027" name="Picture 3" descr="C:\Users\sbeer\AppData\Local\Microsoft\Windows\Temporary Internet Files\Content.IE5\7FQBVKPF\MC900071116[1].wmf"/>
          <p:cNvPicPr>
            <a:picLocks noChangeAspect="1" noChangeArrowheads="1"/>
          </p:cNvPicPr>
          <p:nvPr/>
        </p:nvPicPr>
        <p:blipFill>
          <a:blip r:embed="rId2" cstate="print"/>
          <a:srcRect/>
          <a:stretch>
            <a:fillRect/>
          </a:stretch>
        </p:blipFill>
        <p:spPr bwMode="auto">
          <a:xfrm>
            <a:off x="6858000" y="3048000"/>
            <a:ext cx="1641695" cy="17186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lstStyle/>
          <a:p>
            <a:r>
              <a:rPr lang="en-US" sz="4000" dirty="0" smtClean="0">
                <a:latin typeface="Brush Script MT" pitchFamily="66" charset="0"/>
              </a:rPr>
              <a:t>Administration</a:t>
            </a:r>
          </a:p>
          <a:p>
            <a:r>
              <a:rPr lang="en-US" sz="4000" dirty="0" smtClean="0">
                <a:latin typeface="Brush Script MT" pitchFamily="66" charset="0"/>
              </a:rPr>
              <a:t>Physical Education &amp; Adapted PE Teachers</a:t>
            </a:r>
          </a:p>
          <a:p>
            <a:endParaRPr lang="en-US" sz="4000" dirty="0" smtClean="0">
              <a:latin typeface="Brush Script MT" pitchFamily="66" charset="0"/>
            </a:endParaRPr>
          </a:p>
          <a:p>
            <a:r>
              <a:rPr lang="en-US" sz="4000" dirty="0" smtClean="0">
                <a:latin typeface="Brush Script MT" pitchFamily="66" charset="0"/>
              </a:rPr>
              <a:t>Fitness Facilitators</a:t>
            </a:r>
          </a:p>
          <a:p>
            <a:r>
              <a:rPr lang="en-US" sz="4000" dirty="0" smtClean="0">
                <a:latin typeface="Brush Script MT" pitchFamily="66" charset="0"/>
              </a:rPr>
              <a:t>Recreational Facilities</a:t>
            </a:r>
            <a:endParaRPr lang="en-US" sz="4000" dirty="0">
              <a:latin typeface="Brush Script MT" pitchFamily="66" charset="0"/>
            </a:endParaRPr>
          </a:p>
        </p:txBody>
      </p:sp>
      <p:pic>
        <p:nvPicPr>
          <p:cNvPr id="3074" name="Picture 2" descr="C:\Users\sbeer\AppData\Local\Microsoft\Windows\Temporary Internet Files\Content.IE5\HEEY113K\MC900383462[1].wmf"/>
          <p:cNvPicPr>
            <a:picLocks noChangeAspect="1" noChangeArrowheads="1"/>
          </p:cNvPicPr>
          <p:nvPr/>
        </p:nvPicPr>
        <p:blipFill>
          <a:blip r:embed="rId2" cstate="print">
            <a:lum bright="-20000" contrast="-20000"/>
          </a:blip>
          <a:srcRect/>
          <a:stretch>
            <a:fillRect/>
          </a:stretch>
        </p:blipFill>
        <p:spPr bwMode="auto">
          <a:xfrm>
            <a:off x="3886200" y="1524000"/>
            <a:ext cx="815869" cy="722452"/>
          </a:xfrm>
          <a:prstGeom prst="rect">
            <a:avLst/>
          </a:prstGeom>
          <a:noFill/>
        </p:spPr>
      </p:pic>
      <p:pic>
        <p:nvPicPr>
          <p:cNvPr id="3075" name="Picture 3" descr="C:\Users\sbeer\AppData\Local\Microsoft\Windows\Temporary Internet Files\Content.IE5\HEEY113K\MP900430615[1].jpg"/>
          <p:cNvPicPr>
            <a:picLocks noChangeAspect="1" noChangeArrowheads="1"/>
          </p:cNvPicPr>
          <p:nvPr/>
        </p:nvPicPr>
        <p:blipFill>
          <a:blip r:embed="rId3" cstate="print"/>
          <a:srcRect/>
          <a:stretch>
            <a:fillRect/>
          </a:stretch>
        </p:blipFill>
        <p:spPr bwMode="auto">
          <a:xfrm>
            <a:off x="2667000" y="2971800"/>
            <a:ext cx="762000" cy="711200"/>
          </a:xfrm>
          <a:prstGeom prst="rect">
            <a:avLst/>
          </a:prstGeom>
          <a:noFill/>
        </p:spPr>
      </p:pic>
      <p:pic>
        <p:nvPicPr>
          <p:cNvPr id="3076" name="Picture 4" descr="C:\Users\sbeer\AppData\Local\Microsoft\Windows\Temporary Internet Files\Content.IE5\29ZLUK8M\MP900399864[1].jpg"/>
          <p:cNvPicPr>
            <a:picLocks noChangeAspect="1" noChangeArrowheads="1"/>
          </p:cNvPicPr>
          <p:nvPr/>
        </p:nvPicPr>
        <p:blipFill>
          <a:blip r:embed="rId4" cstate="print"/>
          <a:srcRect/>
          <a:stretch>
            <a:fillRect/>
          </a:stretch>
        </p:blipFill>
        <p:spPr bwMode="auto">
          <a:xfrm>
            <a:off x="5105400" y="4876800"/>
            <a:ext cx="838200" cy="558582"/>
          </a:xfrm>
          <a:prstGeom prst="rect">
            <a:avLst/>
          </a:prstGeom>
          <a:noFill/>
        </p:spPr>
      </p:pic>
      <p:pic>
        <p:nvPicPr>
          <p:cNvPr id="3078" name="Picture 6" descr="C:\Program Files (x86)\Microsoft Office\MEDIA\CAGCAT10\j0293238.wmf"/>
          <p:cNvPicPr>
            <a:picLocks noChangeAspect="1" noChangeArrowheads="1"/>
          </p:cNvPicPr>
          <p:nvPr/>
        </p:nvPicPr>
        <p:blipFill>
          <a:blip r:embed="rId5" cstate="print"/>
          <a:srcRect/>
          <a:stretch>
            <a:fillRect/>
          </a:stretch>
        </p:blipFill>
        <p:spPr bwMode="auto">
          <a:xfrm>
            <a:off x="5791200" y="2895600"/>
            <a:ext cx="978298" cy="722223"/>
          </a:xfrm>
          <a:prstGeom prst="rect">
            <a:avLst/>
          </a:prstGeom>
          <a:noFill/>
        </p:spPr>
      </p:pic>
      <p:pic>
        <p:nvPicPr>
          <p:cNvPr id="3079" name="Picture 7" descr="C:\Users\sbeer\AppData\Local\Microsoft\Windows\Temporary Internet Files\Content.IE5\HEEY113K\MC900438742[1].jpg"/>
          <p:cNvPicPr>
            <a:picLocks noChangeAspect="1" noChangeArrowheads="1"/>
          </p:cNvPicPr>
          <p:nvPr/>
        </p:nvPicPr>
        <p:blipFill>
          <a:blip r:embed="rId6" cstate="print"/>
          <a:srcRect/>
          <a:stretch>
            <a:fillRect/>
          </a:stretch>
        </p:blipFill>
        <p:spPr bwMode="auto">
          <a:xfrm>
            <a:off x="4495800" y="3810000"/>
            <a:ext cx="762000" cy="5715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C:\Users\sbeer\AppData\Local\Microsoft\Windows\Temporary Internet Files\Content.IE5\ZCDHGB9L\MM900303472[1].gif"/>
          <p:cNvPicPr>
            <a:picLocks noChangeAspect="1" noChangeArrowheads="1" noCrop="1"/>
          </p:cNvPicPr>
          <p:nvPr/>
        </p:nvPicPr>
        <p:blipFill>
          <a:blip r:embed="rId2" cstate="print">
            <a:lum bright="20000"/>
          </a:blip>
          <a:srcRect/>
          <a:stretch>
            <a:fillRect/>
          </a:stretch>
        </p:blipFill>
        <p:spPr bwMode="auto">
          <a:xfrm>
            <a:off x="7467600" y="4916905"/>
            <a:ext cx="1676400" cy="1941095"/>
          </a:xfrm>
          <a:prstGeom prst="rect">
            <a:avLst/>
          </a:prstGeom>
          <a:noFill/>
        </p:spPr>
      </p:pic>
      <p:sp>
        <p:nvSpPr>
          <p:cNvPr id="2" name="Title 1"/>
          <p:cNvSpPr>
            <a:spLocks noGrp="1"/>
          </p:cNvSpPr>
          <p:nvPr>
            <p:ph type="title"/>
          </p:nvPr>
        </p:nvSpPr>
        <p:spPr>
          <a:xfrm>
            <a:off x="457200" y="0"/>
            <a:ext cx="8229600" cy="1143000"/>
          </a:xfrm>
        </p:spPr>
        <p:txBody>
          <a:bodyPr/>
          <a:lstStyle/>
          <a:p>
            <a:r>
              <a:rPr lang="en-US" dirty="0" smtClean="0"/>
              <a:t>CRITICAL MASS</a:t>
            </a:r>
            <a:endParaRPr lang="en-US" dirty="0"/>
          </a:p>
        </p:txBody>
      </p:sp>
      <p:sp>
        <p:nvSpPr>
          <p:cNvPr id="3" name="Content Placeholder 2"/>
          <p:cNvSpPr>
            <a:spLocks noGrp="1"/>
          </p:cNvSpPr>
          <p:nvPr>
            <p:ph idx="1"/>
          </p:nvPr>
        </p:nvSpPr>
        <p:spPr>
          <a:xfrm>
            <a:off x="457200" y="914400"/>
            <a:ext cx="8229600" cy="4525963"/>
          </a:xfrm>
        </p:spPr>
        <p:txBody>
          <a:bodyPr>
            <a:noAutofit/>
          </a:bodyPr>
          <a:lstStyle/>
          <a:p>
            <a:r>
              <a:rPr lang="en-US" dirty="0" smtClean="0">
                <a:latin typeface="Brush Script MT" pitchFamily="66" charset="0"/>
              </a:rPr>
              <a:t>Critical mass has not been met in the diffusion of the </a:t>
            </a:r>
            <a:r>
              <a:rPr lang="en-US" dirty="0" err="1" smtClean="0">
                <a:latin typeface="Brush Script MT" pitchFamily="66" charset="0"/>
              </a:rPr>
              <a:t>xertrainer</a:t>
            </a:r>
            <a:r>
              <a:rPr lang="en-US" dirty="0" smtClean="0">
                <a:latin typeface="Brush Script MT" pitchFamily="66" charset="0"/>
              </a:rPr>
              <a:t> but is demonstrating a slow rise.</a:t>
            </a:r>
          </a:p>
          <a:p>
            <a:r>
              <a:rPr lang="en-US" dirty="0" smtClean="0">
                <a:latin typeface="Brush Script MT" pitchFamily="66" charset="0"/>
              </a:rPr>
              <a:t>There are only 1,500 worldwide </a:t>
            </a:r>
            <a:r>
              <a:rPr lang="en-US" dirty="0" err="1" smtClean="0">
                <a:latin typeface="Brush Script MT" pitchFamily="66" charset="0"/>
              </a:rPr>
              <a:t>xertrainer’s</a:t>
            </a:r>
            <a:r>
              <a:rPr lang="en-US" dirty="0" smtClean="0">
                <a:latin typeface="Brush Script MT" pitchFamily="66" charset="0"/>
              </a:rPr>
              <a:t> in use.</a:t>
            </a:r>
          </a:p>
          <a:p>
            <a:r>
              <a:rPr lang="en-US" dirty="0" smtClean="0">
                <a:latin typeface="Brush Script MT" pitchFamily="66" charset="0"/>
              </a:rPr>
              <a:t>Strategy: “Individuals’ perception of the innovation can be shaped, by implying that adoption of it is inevitable, that it is very desirable, or that the critical mass has occurred or will occur soon” (Rogers, 2003, pg. 361).</a:t>
            </a:r>
          </a:p>
          <a:p>
            <a:pPr>
              <a:buNone/>
            </a:pPr>
            <a:r>
              <a:rPr lang="en-US" dirty="0" smtClean="0">
                <a:latin typeface="Brush Script MT" pitchFamily="66" charset="0"/>
              </a:rPr>
              <a:t>      *</a:t>
            </a:r>
            <a:r>
              <a:rPr lang="en-US" u="sng" dirty="0" smtClean="0">
                <a:latin typeface="Brush Script MT" pitchFamily="66" charset="0"/>
              </a:rPr>
              <a:t>Will occur soon </a:t>
            </a:r>
            <a:r>
              <a:rPr lang="en-US" dirty="0" smtClean="0">
                <a:latin typeface="Brush Script MT" pitchFamily="66" charset="0"/>
              </a:rPr>
              <a:t>is my situation in convincing the</a:t>
            </a:r>
          </a:p>
          <a:p>
            <a:pPr>
              <a:buNone/>
            </a:pPr>
            <a:r>
              <a:rPr lang="en-US" dirty="0" smtClean="0">
                <a:latin typeface="Brush Script MT" pitchFamily="66" charset="0"/>
              </a:rPr>
              <a:t>administration that the </a:t>
            </a:r>
            <a:r>
              <a:rPr lang="en-US" dirty="0" err="1" smtClean="0">
                <a:latin typeface="Brush Script MT" pitchFamily="66" charset="0"/>
              </a:rPr>
              <a:t>xertrainer</a:t>
            </a:r>
            <a:r>
              <a:rPr lang="en-US" dirty="0" smtClean="0">
                <a:latin typeface="Brush Script MT" pitchFamily="66" charset="0"/>
              </a:rPr>
              <a:t> is an up-and-coming</a:t>
            </a:r>
          </a:p>
          <a:p>
            <a:pPr>
              <a:buNone/>
            </a:pPr>
            <a:r>
              <a:rPr lang="en-US" dirty="0" smtClean="0">
                <a:latin typeface="Brush Script MT" pitchFamily="66" charset="0"/>
              </a:rPr>
              <a:t>       tool for Adapted Physical Education*</a:t>
            </a:r>
            <a:endParaRPr lang="en-US" dirty="0">
              <a:latin typeface="Brush Script MT" pitchFamily="66"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QUOTES</a:t>
            </a:r>
            <a:endParaRPr lang="en-US" dirty="0"/>
          </a:p>
        </p:txBody>
      </p:sp>
      <p:sp>
        <p:nvSpPr>
          <p:cNvPr id="3" name="Content Placeholder 2"/>
          <p:cNvSpPr>
            <a:spLocks noGrp="1"/>
          </p:cNvSpPr>
          <p:nvPr>
            <p:ph idx="1"/>
          </p:nvPr>
        </p:nvSpPr>
        <p:spPr>
          <a:xfrm>
            <a:off x="533400" y="1143000"/>
            <a:ext cx="8229600" cy="5257800"/>
          </a:xfrm>
        </p:spPr>
        <p:txBody>
          <a:bodyPr>
            <a:normAutofit lnSpcReduction="10000"/>
          </a:bodyPr>
          <a:lstStyle/>
          <a:p>
            <a:r>
              <a:rPr lang="en-US" sz="2400" dirty="0" smtClean="0">
                <a:latin typeface="Brush Script MT" pitchFamily="66" charset="0"/>
              </a:rPr>
              <a:t>“We use them as a bit of a carrot,” he says, “for academic as well as activity reasons. Kids tend to be creative and want to move and be active.” Retrieved from: http://www.foxnews.com/story/0%2C2933%2C144761%2C00.html</a:t>
            </a:r>
          </a:p>
          <a:p>
            <a:r>
              <a:rPr lang="en-US" sz="2400" dirty="0" smtClean="0">
                <a:latin typeface="Brush Script MT" pitchFamily="66" charset="0"/>
              </a:rPr>
              <a:t>“</a:t>
            </a:r>
            <a:r>
              <a:rPr lang="en-US" sz="2400" dirty="0" err="1" smtClean="0">
                <a:latin typeface="Brush Script MT" pitchFamily="66" charset="0"/>
              </a:rPr>
              <a:t>Exergaming</a:t>
            </a:r>
            <a:r>
              <a:rPr lang="en-US" sz="2400" dirty="0" smtClean="0">
                <a:latin typeface="Brush Script MT" pitchFamily="66" charset="0"/>
              </a:rPr>
              <a:t>”—or using video games to trigger exercise—is the latest trend in physical education programs, as educators try to get a broader range of students to exercise more regularly and </a:t>
            </a:r>
            <a:r>
              <a:rPr lang="en-US" sz="2400" dirty="0" err="1" smtClean="0">
                <a:latin typeface="Brush Script MT" pitchFamily="66" charset="0"/>
              </a:rPr>
              <a:t>rigorouslY</a:t>
            </a:r>
            <a:r>
              <a:rPr lang="en-US" sz="2400" dirty="0" smtClean="0">
                <a:latin typeface="Brush Script MT" pitchFamily="66" charset="0"/>
              </a:rPr>
              <a:t>”.  Retrieved from: </a:t>
            </a:r>
            <a:r>
              <a:rPr lang="en-US" sz="2400" dirty="0" smtClean="0">
                <a:latin typeface="Brush Script MT" pitchFamily="66" charset="0"/>
                <a:hlinkClick r:id="rId2"/>
              </a:rPr>
              <a:t>http://www.edweek.org/dd/articles/2008/04/30/04physed2_web.h01.html</a:t>
            </a:r>
            <a:endParaRPr lang="en-US" sz="2400" dirty="0" smtClean="0">
              <a:latin typeface="Brush Script MT" pitchFamily="66" charset="0"/>
            </a:endParaRPr>
          </a:p>
          <a:p>
            <a:r>
              <a:rPr lang="en-US" sz="2400" dirty="0" smtClean="0">
                <a:latin typeface="Brush Script MT" pitchFamily="66" charset="0"/>
              </a:rPr>
              <a:t>“I think that as instructional technology changes, and we keep up with technology in our core classes of math, language arts and science, AMS 5-6 principal Matt Schwartz said </a:t>
            </a:r>
            <a:r>
              <a:rPr lang="en-US" sz="2400" dirty="0" err="1" smtClean="0">
                <a:latin typeface="Brush Script MT" pitchFamily="66" charset="0"/>
              </a:rPr>
              <a:t>its</a:t>
            </a:r>
            <a:r>
              <a:rPr lang="en-US" sz="2400" dirty="0" smtClean="0">
                <a:latin typeface="Brush Script MT" pitchFamily="66" charset="0"/>
              </a:rPr>
              <a:t> important that the exploratory classes like art, music and physical education move into technology too, because it promotes a higher level of participation and activity”. Retrieved from: </a:t>
            </a:r>
            <a:r>
              <a:rPr lang="en-US" sz="2400" dirty="0" smtClean="0">
                <a:latin typeface="Brush Script MT" pitchFamily="66" charset="0"/>
                <a:hlinkClick r:id="rId3"/>
              </a:rPr>
              <a:t>http://www.exergamefitness.com/wordpress/?tag=exergaming-in-school</a:t>
            </a:r>
            <a:endParaRPr lang="en-US" sz="2400" dirty="0" smtClean="0">
              <a:latin typeface="Brush Script MT" pitchFamily="66" charset="0"/>
            </a:endParaRPr>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QUOTES</a:t>
            </a:r>
            <a:endParaRPr lang="en-US" dirty="0"/>
          </a:p>
        </p:txBody>
      </p:sp>
      <p:sp>
        <p:nvSpPr>
          <p:cNvPr id="3" name="Content Placeholder 2"/>
          <p:cNvSpPr>
            <a:spLocks noGrp="1"/>
          </p:cNvSpPr>
          <p:nvPr>
            <p:ph idx="1"/>
          </p:nvPr>
        </p:nvSpPr>
        <p:spPr>
          <a:xfrm>
            <a:off x="457200" y="1066800"/>
            <a:ext cx="8229600" cy="5257800"/>
          </a:xfrm>
        </p:spPr>
        <p:txBody>
          <a:bodyPr>
            <a:noAutofit/>
          </a:bodyPr>
          <a:lstStyle/>
          <a:p>
            <a:r>
              <a:rPr lang="en-US" sz="2800" dirty="0" smtClean="0">
                <a:latin typeface="Brush Script MT" pitchFamily="66" charset="0"/>
              </a:rPr>
              <a:t>"Physical education instruction, the way it used to be, doesn't work anymore,” said interim Superintendent </a:t>
            </a:r>
            <a:r>
              <a:rPr lang="en-US" sz="2800" dirty="0" err="1" smtClean="0">
                <a:latin typeface="Brush Script MT" pitchFamily="66" charset="0"/>
              </a:rPr>
              <a:t>Garnell</a:t>
            </a:r>
            <a:r>
              <a:rPr lang="en-US" sz="2800" dirty="0" smtClean="0">
                <a:latin typeface="Brush Script MT" pitchFamily="66" charset="0"/>
              </a:rPr>
              <a:t> Bailey. "We have to meet our children where they are. We have to use the technology available to us to keep our students energized and active."</a:t>
            </a:r>
          </a:p>
          <a:p>
            <a:r>
              <a:rPr lang="en-US" sz="2800" dirty="0" smtClean="0">
                <a:latin typeface="Brush Script MT" pitchFamily="66" charset="0"/>
              </a:rPr>
              <a:t>"We expect participation to be up near 100 percent, which is almost unheard of,"</a:t>
            </a:r>
          </a:p>
          <a:p>
            <a:pPr>
              <a:buNone/>
            </a:pPr>
            <a:r>
              <a:rPr lang="en-US" sz="2800" dirty="0" smtClean="0">
                <a:latin typeface="Brush Script MT" pitchFamily="66" charset="0"/>
              </a:rPr>
              <a:t>                               Retrieved </a:t>
            </a:r>
            <a:r>
              <a:rPr lang="en-US" sz="2800" dirty="0" smtClean="0">
                <a:latin typeface="Brush Script MT" pitchFamily="66" charset="0"/>
              </a:rPr>
              <a:t>from: http://www.gamefwd.org/index.php?option=com_content&amp;view=article&amp;id=400:fwd-news-revisiting-the-benefits-of-exergaming&amp;catid=54:health-a-fitness-games&amp;Itemid=43</a:t>
            </a:r>
            <a:endParaRPr lang="en-US" sz="2800" dirty="0">
              <a:latin typeface="Brush Script MT"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REFERENCES</a:t>
            </a:r>
            <a:endParaRPr lang="en-US" dirty="0"/>
          </a:p>
        </p:txBody>
      </p:sp>
      <p:sp>
        <p:nvSpPr>
          <p:cNvPr id="3" name="Content Placeholder 2"/>
          <p:cNvSpPr>
            <a:spLocks noGrp="1"/>
          </p:cNvSpPr>
          <p:nvPr>
            <p:ph idx="1"/>
          </p:nvPr>
        </p:nvSpPr>
        <p:spPr>
          <a:xfrm>
            <a:off x="457200" y="2332037"/>
            <a:ext cx="8229600" cy="4525963"/>
          </a:xfrm>
        </p:spPr>
        <p:txBody>
          <a:bodyPr>
            <a:normAutofit fontScale="85000" lnSpcReduction="20000"/>
          </a:bodyPr>
          <a:lstStyle/>
          <a:p>
            <a:r>
              <a:rPr lang="en-US" dirty="0" smtClean="0">
                <a:hlinkClick r:id="rId2"/>
              </a:rPr>
              <a:t>http://xergames.com/markets/education.html</a:t>
            </a:r>
            <a:endParaRPr lang="en-US" dirty="0" smtClean="0"/>
          </a:p>
          <a:p>
            <a:r>
              <a:rPr lang="en-US" dirty="0" smtClean="0"/>
              <a:t>http://en.wikipedia.org/wiki/Exergaming</a:t>
            </a:r>
          </a:p>
          <a:p>
            <a:r>
              <a:rPr lang="en-US" dirty="0" smtClean="0">
                <a:hlinkClick r:id="rId3"/>
              </a:rPr>
              <a:t>http://www.comm.ucsb.edu/faculty/lieberman/exergames</a:t>
            </a:r>
            <a:r>
              <a:rPr lang="en-US" dirty="0" smtClean="0"/>
              <a:t>. </a:t>
            </a:r>
          </a:p>
          <a:p>
            <a:r>
              <a:rPr lang="en-US" dirty="0" smtClean="0">
                <a:hlinkClick r:id="rId4"/>
              </a:rPr>
              <a:t>http://xergames.com/aboutus/casestudiesresearch.html</a:t>
            </a:r>
            <a:endParaRPr lang="en-US" dirty="0" smtClean="0"/>
          </a:p>
          <a:p>
            <a:r>
              <a:rPr lang="en-US" i="1" dirty="0" smtClean="0">
                <a:hlinkClick r:id="rId5"/>
              </a:rPr>
              <a:t>www.absoluteastronomy.com/topics/</a:t>
            </a:r>
            <a:r>
              <a:rPr lang="en-US" b="1" i="1" dirty="0" smtClean="0">
                <a:hlinkClick r:id="rId5"/>
              </a:rPr>
              <a:t>Exergaming</a:t>
            </a:r>
            <a:r>
              <a:rPr lang="en-US" dirty="0" smtClean="0"/>
              <a:t> </a:t>
            </a:r>
          </a:p>
          <a:p>
            <a:r>
              <a:rPr lang="en-US" dirty="0" err="1" smtClean="0"/>
              <a:t>Shasek</a:t>
            </a:r>
            <a:r>
              <a:rPr lang="en-US" dirty="0" smtClean="0"/>
              <a:t>, J. (2005). </a:t>
            </a:r>
            <a:r>
              <a:rPr lang="en-US" u="sng" dirty="0" smtClean="0"/>
              <a:t>Revive! The Workplace-Break</a:t>
            </a:r>
            <a:r>
              <a:rPr lang="en-US" dirty="0" smtClean="0"/>
              <a:t>. Unpublished report, </a:t>
            </a:r>
            <a:r>
              <a:rPr lang="en-US" dirty="0" err="1" smtClean="0"/>
              <a:t>RedOctane</a:t>
            </a:r>
            <a:r>
              <a:rPr lang="en-US" dirty="0" smtClean="0"/>
              <a:t>, Inc., Sunnyvale, CA.</a:t>
            </a:r>
          </a:p>
          <a:p>
            <a:r>
              <a:rPr lang="en-US" dirty="0" smtClean="0"/>
              <a:t>Rogers, E. M. (2003). Diffusion of innovations (5th ed.). New York, NY: Free Press</a:t>
            </a:r>
          </a:p>
          <a:p>
            <a:endParaRPr lang="en-US" dirty="0"/>
          </a:p>
        </p:txBody>
      </p:sp>
      <p:sp>
        <p:nvSpPr>
          <p:cNvPr id="1025" name="Rectangle 1"/>
          <p:cNvSpPr>
            <a:spLocks noChangeArrowheads="1"/>
          </p:cNvSpPr>
          <p:nvPr/>
        </p:nvSpPr>
        <p:spPr bwMode="auto">
          <a:xfrm>
            <a:off x="533400" y="1524000"/>
            <a:ext cx="7943072"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err="1" smtClean="0">
                <a:ln>
                  <a:noFill/>
                </a:ln>
                <a:solidFill>
                  <a:schemeClr val="tx1"/>
                </a:solidFill>
                <a:effectLst/>
                <a:cs typeface="Arial" pitchFamily="34" charset="0"/>
              </a:rPr>
              <a:t>Exergame</a:t>
            </a:r>
            <a:r>
              <a:rPr kumimoji="0" lang="en-US" sz="2000" b="0" i="0" u="none" strike="noStrike" cap="none" normalizeH="0" baseline="0" dirty="0" smtClean="0">
                <a:ln>
                  <a:noFill/>
                </a:ln>
                <a:solidFill>
                  <a:schemeClr val="tx1"/>
                </a:solidFill>
                <a:effectLst/>
                <a:cs typeface="Arial" pitchFamily="34" charset="0"/>
              </a:rPr>
              <a:t> Network (2010). </a:t>
            </a:r>
            <a:r>
              <a:rPr kumimoji="0" lang="en-US" sz="2000" b="0" i="0" u="none" strike="noStrike" cap="none" normalizeH="0" baseline="0" dirty="0" smtClean="0">
                <a:ln>
                  <a:noFill/>
                </a:ln>
                <a:solidFill>
                  <a:schemeClr val="tx1"/>
                </a:solidFill>
                <a:effectLst/>
                <a:cs typeface="Arial" pitchFamily="34" charset="0"/>
                <a:hlinkClick r:id="rId6"/>
              </a:rPr>
              <a:t>Teachers Demand Physical Education Overhaul</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cs typeface="Arial" pitchFamily="34" charset="0"/>
              </a:rPr>
              <a:t>  </a:t>
            </a:r>
            <a:r>
              <a:rPr kumimoji="0" lang="en-US" sz="2000" b="0" i="0" u="sng" strike="noStrike" cap="none" normalizeH="0" baseline="0" dirty="0" err="1" smtClean="0">
                <a:ln>
                  <a:noFill/>
                </a:ln>
                <a:solidFill>
                  <a:schemeClr val="tx1"/>
                </a:solidFill>
                <a:effectLst/>
                <a:cs typeface="Arial" pitchFamily="34" charset="0"/>
              </a:rPr>
              <a:t>PRLog</a:t>
            </a:r>
            <a:r>
              <a:rPr kumimoji="0" lang="en-US" sz="2000" b="0" i="0" u="sng" strike="noStrike" cap="none" normalizeH="0" baseline="0" dirty="0" smtClean="0">
                <a:ln>
                  <a:noFill/>
                </a:ln>
                <a:solidFill>
                  <a:schemeClr val="tx1"/>
                </a:solidFill>
                <a:effectLst/>
                <a:cs typeface="Arial" pitchFamily="34" charset="0"/>
              </a:rPr>
              <a:t> (Online), 1</a:t>
            </a:r>
            <a:r>
              <a:rPr kumimoji="0" lang="en-US" sz="2000" b="0" i="0" u="none" strike="noStrike" cap="none" normalizeH="0" baseline="0" dirty="0" smtClean="0">
                <a:ln>
                  <a:noFill/>
                </a:ln>
                <a:solidFill>
                  <a:schemeClr val="tx1"/>
                </a:solidFill>
                <a:effectLst/>
                <a:cs typeface="Arial" pitchFamily="34" charset="0"/>
              </a:rPr>
              <a:t>, 1.</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r>
              <a:rPr kumimoji="0" lang="en-US" sz="2800" b="0" i="0" u="none" strike="noStrike" cap="none" normalizeH="0" baseline="0" dirty="0" smtClean="0">
                <a:ln>
                  <a:noFill/>
                </a:ln>
                <a:solidFill>
                  <a:schemeClr val="tx1"/>
                </a:solidFill>
                <a:effectLst/>
                <a:cs typeface="Arial" pitchFamily="34" charset="0"/>
              </a:rPr>
              <a:t>   </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Information Button"/>
          <p:cNvPicPr>
            <a:picLocks noChangeAspect="1" noChangeArrowheads="1"/>
          </p:cNvPicPr>
          <p:nvPr/>
        </p:nvPicPr>
        <p:blipFill>
          <a:blip r:embed="rId7" cstate="print"/>
          <a:srcRect/>
          <a:stretch>
            <a:fillRect/>
          </a:stretch>
        </p:blipFill>
        <p:spPr bwMode="auto">
          <a:xfrm>
            <a:off x="112713" y="-60325"/>
            <a:ext cx="133350" cy="1333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portwall XerTrainer   Interactive Group Fitness and Sports Training.wmv">
            <a:hlinkClick r:id="" action="ppaction://media"/>
          </p:cNvPr>
          <p:cNvPicPr>
            <a:picLocks noRot="1" noChangeAspect="1"/>
          </p:cNvPicPr>
          <p:nvPr>
            <a:videoFile r:link="rId1"/>
          </p:nvPr>
        </p:nvPicPr>
        <p:blipFill>
          <a:blip r:embed="rId3" cstate="print"/>
          <a:stretch>
            <a:fillRect/>
          </a:stretch>
        </p:blipFill>
        <p:spPr>
          <a:xfrm>
            <a:off x="1981200" y="1752600"/>
            <a:ext cx="5334000" cy="4000500"/>
          </a:xfrm>
          <a:prstGeom prst="rect">
            <a:avLst/>
          </a:prstGeom>
        </p:spPr>
      </p:pic>
      <p:sp>
        <p:nvSpPr>
          <p:cNvPr id="3" name="TextBox 2"/>
          <p:cNvSpPr txBox="1"/>
          <p:nvPr/>
        </p:nvSpPr>
        <p:spPr>
          <a:xfrm>
            <a:off x="762000" y="762000"/>
            <a:ext cx="8011039" cy="369332"/>
          </a:xfrm>
          <a:prstGeom prst="rect">
            <a:avLst/>
          </a:prstGeom>
          <a:noFill/>
        </p:spPr>
        <p:txBody>
          <a:bodyPr wrap="none" rtlCol="0">
            <a:spAutoFit/>
          </a:bodyPr>
          <a:lstStyle/>
          <a:p>
            <a:r>
              <a:rPr lang="en-US" u="sng" dirty="0" smtClean="0">
                <a:hlinkClick r:id="rId4"/>
              </a:rPr>
              <a:t>http://www.youtube.com/watch?v=A83QMYqTPYg&amp;feature=youtube_gdata_player</a:t>
            </a:r>
            <a:endParaRPr lang="en-US" dirty="0"/>
          </a:p>
        </p:txBody>
      </p:sp>
      <p:sp>
        <p:nvSpPr>
          <p:cNvPr id="4" name="TextBox 3"/>
          <p:cNvSpPr txBox="1"/>
          <p:nvPr/>
        </p:nvSpPr>
        <p:spPr>
          <a:xfrm>
            <a:off x="3352800" y="381000"/>
            <a:ext cx="2209800" cy="369332"/>
          </a:xfrm>
          <a:prstGeom prst="rect">
            <a:avLst/>
          </a:prstGeom>
          <a:noFill/>
        </p:spPr>
        <p:txBody>
          <a:bodyPr wrap="square" rtlCol="0">
            <a:spAutoFit/>
          </a:bodyPr>
          <a:lstStyle/>
          <a:p>
            <a:r>
              <a:rPr lang="en-US" dirty="0" smtClean="0"/>
              <a:t>Video Clip link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55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0"/>
            <a:ext cx="5181600" cy="923330"/>
          </a:xfrm>
          <a:prstGeom prst="rect">
            <a:avLst/>
          </a:prstGeom>
          <a:noFill/>
        </p:spPr>
        <p:txBody>
          <a:bodyPr wrap="square" rtlCol="0">
            <a:spAutoFit/>
          </a:bodyPr>
          <a:lstStyle/>
          <a:p>
            <a:pPr algn="ctr"/>
            <a:r>
              <a:rPr lang="en-US" sz="5400" dirty="0" err="1" smtClean="0"/>
              <a:t>Exergaming</a:t>
            </a:r>
            <a:endParaRPr lang="en-US" sz="5400" dirty="0" smtClean="0"/>
          </a:p>
        </p:txBody>
      </p:sp>
      <p:pic>
        <p:nvPicPr>
          <p:cNvPr id="2050" name="Picture 2" descr="http://www.ucalgary.ca/exergaming/files/exergaming/images/Excer-gaming-0104.img_assist_custom.jpg"/>
          <p:cNvPicPr>
            <a:picLocks noChangeAspect="1" noChangeArrowheads="1"/>
          </p:cNvPicPr>
          <p:nvPr/>
        </p:nvPicPr>
        <p:blipFill>
          <a:blip r:embed="rId2" cstate="print"/>
          <a:srcRect/>
          <a:stretch>
            <a:fillRect/>
          </a:stretch>
        </p:blipFill>
        <p:spPr bwMode="auto">
          <a:xfrm>
            <a:off x="381000" y="914400"/>
            <a:ext cx="1809750" cy="1809751"/>
          </a:xfrm>
          <a:prstGeom prst="rect">
            <a:avLst/>
          </a:prstGeom>
          <a:noFill/>
        </p:spPr>
      </p:pic>
      <p:pic>
        <p:nvPicPr>
          <p:cNvPr id="2052" name="Picture 4" descr="http://www.ucalgary.ca/exergaming/files/exergaming/images/Excer-gaming-0052.img_assist_custom.jpg"/>
          <p:cNvPicPr>
            <a:picLocks noChangeAspect="1" noChangeArrowheads="1"/>
          </p:cNvPicPr>
          <p:nvPr/>
        </p:nvPicPr>
        <p:blipFill>
          <a:blip r:embed="rId3" cstate="print"/>
          <a:srcRect/>
          <a:stretch>
            <a:fillRect/>
          </a:stretch>
        </p:blipFill>
        <p:spPr bwMode="auto">
          <a:xfrm>
            <a:off x="3200400" y="914400"/>
            <a:ext cx="1809750" cy="1809751"/>
          </a:xfrm>
          <a:prstGeom prst="rect">
            <a:avLst/>
          </a:prstGeom>
          <a:noFill/>
        </p:spPr>
      </p:pic>
      <p:pic>
        <p:nvPicPr>
          <p:cNvPr id="2054" name="Picture 6" descr="http://www.ucalgary.ca/exergaming/files/exergaming/images/Excer-gaming-0063-SQ.img_assist_custom.jpg"/>
          <p:cNvPicPr>
            <a:picLocks noChangeAspect="1" noChangeArrowheads="1"/>
          </p:cNvPicPr>
          <p:nvPr/>
        </p:nvPicPr>
        <p:blipFill>
          <a:blip r:embed="rId4" cstate="print"/>
          <a:srcRect/>
          <a:stretch>
            <a:fillRect/>
          </a:stretch>
        </p:blipFill>
        <p:spPr bwMode="auto">
          <a:xfrm>
            <a:off x="6096000" y="838200"/>
            <a:ext cx="1809750" cy="1809751"/>
          </a:xfrm>
          <a:prstGeom prst="rect">
            <a:avLst/>
          </a:prstGeom>
          <a:noFill/>
        </p:spPr>
      </p:pic>
      <p:sp>
        <p:nvSpPr>
          <p:cNvPr id="6" name="Rectangle 5"/>
          <p:cNvSpPr/>
          <p:nvPr/>
        </p:nvSpPr>
        <p:spPr>
          <a:xfrm>
            <a:off x="381000" y="2895600"/>
            <a:ext cx="8229600" cy="3539430"/>
          </a:xfrm>
          <a:prstGeom prst="rect">
            <a:avLst/>
          </a:prstGeom>
        </p:spPr>
        <p:txBody>
          <a:bodyPr wrap="square">
            <a:spAutoFit/>
          </a:bodyPr>
          <a:lstStyle/>
          <a:p>
            <a:r>
              <a:rPr lang="en-US" sz="3200" dirty="0" smtClean="0">
                <a:latin typeface="Brush Script MT" pitchFamily="66" charset="0"/>
              </a:rPr>
              <a:t>“Video game playing used to be a sedentary pastime, but now a variety of games are compelling us to get up and move. These games –  called “</a:t>
            </a:r>
            <a:r>
              <a:rPr lang="en-US" sz="3200" dirty="0" err="1" smtClean="0">
                <a:latin typeface="Brush Script MT" pitchFamily="66" charset="0"/>
              </a:rPr>
              <a:t>exergames</a:t>
            </a:r>
            <a:r>
              <a:rPr lang="en-US" sz="3200" dirty="0" smtClean="0">
                <a:latin typeface="Brush Script MT" pitchFamily="66" charset="0"/>
              </a:rPr>
              <a:t>”  involve the player in dance, aerobics, kick-boxing, sports moves, martial arts, or other forms of physical activity and exertion as the way to interact within the game”. http://www.comm.ucsb.edu/lieberman_flash.htm</a:t>
            </a:r>
            <a:endParaRPr lang="en-US" sz="3200" dirty="0">
              <a:latin typeface="Brush Script MT"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lum bright="-14000" contrast="39000"/>
          </a:blip>
          <a:srcRect/>
          <a:stretch>
            <a:fillRect/>
          </a:stretch>
        </p:blipFill>
        <p:spPr bwMode="auto">
          <a:xfrm>
            <a:off x="-1219200" y="0"/>
            <a:ext cx="10729478" cy="68580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NEED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4400" dirty="0" smtClean="0">
                <a:latin typeface="Brush Script MT" pitchFamily="66" charset="0"/>
              </a:rPr>
              <a:t>Inactive </a:t>
            </a:r>
            <a:r>
              <a:rPr lang="en-US" sz="4400" dirty="0">
                <a:latin typeface="Brush Script MT" pitchFamily="66" charset="0"/>
              </a:rPr>
              <a:t>lifestyles have impacted the amount that children exercise </a:t>
            </a:r>
            <a:r>
              <a:rPr lang="en-US" sz="4400" dirty="0" smtClean="0">
                <a:latin typeface="Brush Script MT" pitchFamily="66" charset="0"/>
              </a:rPr>
              <a:t>and </a:t>
            </a:r>
            <a:r>
              <a:rPr lang="en-US" sz="4400" dirty="0">
                <a:latin typeface="Brush Script MT" pitchFamily="66" charset="0"/>
              </a:rPr>
              <a:t>their desire to </a:t>
            </a:r>
            <a:r>
              <a:rPr lang="en-US" sz="4400" dirty="0" smtClean="0">
                <a:latin typeface="Brush Script MT" pitchFamily="66" charset="0"/>
              </a:rPr>
              <a:t>exercise</a:t>
            </a:r>
            <a:r>
              <a:rPr lang="en-US" sz="4400" i="1" dirty="0">
                <a:latin typeface="Brush Script MT" pitchFamily="66" charset="0"/>
              </a:rPr>
              <a:t> </a:t>
            </a:r>
            <a:r>
              <a:rPr lang="en-US" sz="4400" i="1" dirty="0" smtClean="0">
                <a:latin typeface="Brush Script MT" pitchFamily="66" charset="0"/>
              </a:rPr>
              <a:t>but not all children are interested </a:t>
            </a:r>
            <a:r>
              <a:rPr lang="en-US" sz="4400" i="1" dirty="0">
                <a:latin typeface="Brush Script MT" pitchFamily="66" charset="0"/>
              </a:rPr>
              <a:t>in organized </a:t>
            </a:r>
            <a:r>
              <a:rPr lang="en-US" sz="4400" i="1" dirty="0" smtClean="0">
                <a:latin typeface="Brush Script MT" pitchFamily="66" charset="0"/>
              </a:rPr>
              <a:t>sports. Schools </a:t>
            </a:r>
            <a:r>
              <a:rPr lang="en-US" sz="4400" i="1" dirty="0">
                <a:latin typeface="Brush Script MT" pitchFamily="66" charset="0"/>
              </a:rPr>
              <a:t>are trying to make their </a:t>
            </a:r>
            <a:r>
              <a:rPr lang="en-US" sz="4400" i="1" dirty="0" err="1" smtClean="0">
                <a:latin typeface="Brush Script MT" pitchFamily="66" charset="0"/>
              </a:rPr>
              <a:t>P.E.classes</a:t>
            </a:r>
            <a:r>
              <a:rPr lang="en-US" sz="4400" i="1" dirty="0" smtClean="0">
                <a:latin typeface="Brush Script MT" pitchFamily="66" charset="0"/>
              </a:rPr>
              <a:t> </a:t>
            </a:r>
            <a:r>
              <a:rPr lang="en-US" sz="4400" i="1" dirty="0">
                <a:latin typeface="Brush Script MT" pitchFamily="66" charset="0"/>
              </a:rPr>
              <a:t>more inclusive to children </a:t>
            </a:r>
            <a:r>
              <a:rPr lang="en-US" sz="4400" i="1" dirty="0" smtClean="0">
                <a:latin typeface="Brush Script MT" pitchFamily="66" charset="0"/>
              </a:rPr>
              <a:t>of different sizes, abilities </a:t>
            </a:r>
            <a:r>
              <a:rPr lang="en-US" sz="4400" i="1" dirty="0">
                <a:latin typeface="Brush Script MT" pitchFamily="66" charset="0"/>
              </a:rPr>
              <a:t>and </a:t>
            </a:r>
            <a:r>
              <a:rPr lang="en-US" sz="4400" i="1" dirty="0" smtClean="0">
                <a:latin typeface="Brush Script MT" pitchFamily="66" charset="0"/>
              </a:rPr>
              <a:t>interests.</a:t>
            </a:r>
            <a:endParaRPr lang="en-US" sz="4400" dirty="0">
              <a:latin typeface="Brush Script MT" pitchFamily="66" charset="0"/>
            </a:endParaRPr>
          </a:p>
        </p:txBody>
      </p:sp>
      <p:sp>
        <p:nvSpPr>
          <p:cNvPr id="9" name="Rectangle 8"/>
          <p:cNvSpPr/>
          <p:nvPr/>
        </p:nvSpPr>
        <p:spPr>
          <a:xfrm>
            <a:off x="2895600" y="6096000"/>
            <a:ext cx="4056303" cy="461665"/>
          </a:xfrm>
          <a:prstGeom prst="rect">
            <a:avLst/>
          </a:prstGeom>
        </p:spPr>
        <p:txBody>
          <a:bodyPr wrap="none">
            <a:spAutoFit/>
          </a:bodyPr>
          <a:lstStyle/>
          <a:p>
            <a:r>
              <a:rPr lang="en-US" sz="2400" dirty="0" smtClean="0"/>
              <a:t>http://youtu.be/P5mY3NL7Cns</a:t>
            </a:r>
            <a:endParaRPr lang="en-US" sz="2400" dirty="0"/>
          </a:p>
        </p:txBody>
      </p:sp>
      <p:sp>
        <p:nvSpPr>
          <p:cNvPr id="10" name="TextBox 9"/>
          <p:cNvSpPr txBox="1"/>
          <p:nvPr/>
        </p:nvSpPr>
        <p:spPr>
          <a:xfrm>
            <a:off x="3124200" y="5715000"/>
            <a:ext cx="3453189" cy="461665"/>
          </a:xfrm>
          <a:prstGeom prst="rect">
            <a:avLst/>
          </a:prstGeom>
          <a:noFill/>
        </p:spPr>
        <p:txBody>
          <a:bodyPr wrap="none" rtlCol="0">
            <a:spAutoFit/>
          </a:bodyPr>
          <a:lstStyle/>
          <a:p>
            <a:r>
              <a:rPr lang="en-US" sz="2400" dirty="0" smtClean="0"/>
              <a:t>Link to </a:t>
            </a:r>
            <a:r>
              <a:rPr lang="en-US" sz="2400" dirty="0" err="1" smtClean="0"/>
              <a:t>ExerGaming</a:t>
            </a:r>
            <a:r>
              <a:rPr lang="en-US" sz="2400" dirty="0" smtClean="0"/>
              <a:t> for PE</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srcRect/>
          <a:stretch>
            <a:fillRect/>
          </a:stretch>
        </p:blipFill>
        <p:spPr bwMode="auto">
          <a:xfrm>
            <a:off x="0" y="-685800"/>
            <a:ext cx="9144000" cy="9716742"/>
          </a:xfrm>
          <a:prstGeom prst="rect">
            <a:avLst/>
          </a:prstGeom>
          <a:noFill/>
          <a:ln w="9525">
            <a:noFill/>
            <a:miter lim="800000"/>
            <a:headEnd/>
            <a:tailEnd/>
          </a:ln>
          <a:effectLst>
            <a:innerShdw blurRad="63500" dist="50800" dir="13500000">
              <a:prstClr val="black">
                <a:alpha val="50000"/>
              </a:prstClr>
            </a:innerShdw>
          </a:effectLst>
        </p:spPr>
      </p:pic>
      <p:sp>
        <p:nvSpPr>
          <p:cNvPr id="2" name="Title 1"/>
          <p:cNvSpPr>
            <a:spLocks noGrp="1"/>
          </p:cNvSpPr>
          <p:nvPr>
            <p:ph type="title"/>
          </p:nvPr>
        </p:nvSpPr>
        <p:spPr>
          <a:xfrm>
            <a:off x="457200" y="-304800"/>
            <a:ext cx="8229600" cy="1143000"/>
          </a:xfrm>
        </p:spPr>
        <p:txBody>
          <a:bodyPr/>
          <a:lstStyle/>
          <a:p>
            <a:r>
              <a:rPr lang="en-US" dirty="0" smtClean="0"/>
              <a:t>NEED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3600" dirty="0" err="1" smtClean="0">
                <a:latin typeface="Brush Script MT" pitchFamily="66" charset="0"/>
              </a:rPr>
              <a:t>Exergaming</a:t>
            </a:r>
            <a:r>
              <a:rPr lang="en-US" sz="3600" dirty="0" smtClean="0">
                <a:latin typeface="Brush Script MT" pitchFamily="66" charset="0"/>
              </a:rPr>
              <a:t> is especially important for at-risk populations, specifically children who carry excess body weight and it appears to be a potentially innovative strategy that can be used to reduce down time, increase loyalty to exercise programs, and promote enjoyment of physical activity.</a:t>
            </a:r>
          </a:p>
          <a:p>
            <a:r>
              <a:rPr lang="en-US" sz="3600" dirty="0" err="1" smtClean="0">
                <a:latin typeface="Brush Script MT" pitchFamily="66" charset="0"/>
              </a:rPr>
              <a:t>Exergaming</a:t>
            </a:r>
            <a:r>
              <a:rPr lang="en-US" sz="3600" dirty="0" smtClean="0">
                <a:latin typeface="Brush Script MT" pitchFamily="66" charset="0"/>
              </a:rPr>
              <a:t> provides a new and exciting way to draw students into a healthy lifestyle by letting them experience the fun and confidence associated with being physically fit.</a:t>
            </a:r>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RESEARCH</a:t>
            </a:r>
            <a:endParaRPr lang="en-US" dirty="0"/>
          </a:p>
        </p:txBody>
      </p:sp>
      <p:sp>
        <p:nvSpPr>
          <p:cNvPr id="3" name="Content Placeholder 2"/>
          <p:cNvSpPr>
            <a:spLocks noGrp="1"/>
          </p:cNvSpPr>
          <p:nvPr>
            <p:ph idx="1"/>
          </p:nvPr>
        </p:nvSpPr>
        <p:spPr>
          <a:xfrm>
            <a:off x="457200" y="1295400"/>
            <a:ext cx="8229600" cy="5562600"/>
          </a:xfrm>
        </p:spPr>
        <p:txBody>
          <a:bodyPr>
            <a:normAutofit/>
          </a:bodyPr>
          <a:lstStyle/>
          <a:p>
            <a:r>
              <a:rPr lang="en-US" sz="3800" dirty="0" err="1" smtClean="0">
                <a:latin typeface="Brush Script MT" pitchFamily="66" charset="0"/>
              </a:rPr>
              <a:t>Exergaming</a:t>
            </a:r>
            <a:r>
              <a:rPr lang="en-US" sz="3800" dirty="0" smtClean="0">
                <a:latin typeface="Brush Script MT" pitchFamily="66" charset="0"/>
              </a:rPr>
              <a:t> is popular in the US and research is finding that it can improve players’ stress levels, weight management, fitness, and health.</a:t>
            </a:r>
          </a:p>
          <a:p>
            <a:r>
              <a:rPr lang="en-US" sz="3800" dirty="0" smtClean="0">
                <a:latin typeface="Brush Script MT" pitchFamily="66" charset="0"/>
              </a:rPr>
              <a:t>Documented research indicates that physical activity through </a:t>
            </a:r>
            <a:r>
              <a:rPr lang="en-US" sz="3800" dirty="0" err="1" smtClean="0">
                <a:latin typeface="Brush Script MT" pitchFamily="66" charset="0"/>
              </a:rPr>
              <a:t>exergaming</a:t>
            </a:r>
            <a:r>
              <a:rPr lang="en-US" sz="3800" dirty="0" smtClean="0">
                <a:latin typeface="Brush Script MT" pitchFamily="66" charset="0"/>
              </a:rPr>
              <a:t> benefit cardio-vascular health,  reduction of anxiety, improved sensory-motor learning, and improved cognitive alertness and performance (</a:t>
            </a:r>
            <a:r>
              <a:rPr lang="en-US" sz="3800" dirty="0" err="1" smtClean="0">
                <a:latin typeface="Brush Script MT" pitchFamily="66" charset="0"/>
              </a:rPr>
              <a:t>Shasek</a:t>
            </a:r>
            <a:r>
              <a:rPr lang="en-US" sz="3800" dirty="0" smtClean="0">
                <a:latin typeface="Brush Script MT" pitchFamily="66" charset="0"/>
              </a:rPr>
              <a:t>, 2005).</a:t>
            </a:r>
          </a:p>
          <a:p>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5867400" y="2438400"/>
            <a:ext cx="2819400" cy="10668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DEVELOPMENT</a:t>
            </a:r>
            <a:endParaRPr lang="en-US" dirty="0"/>
          </a:p>
        </p:txBody>
      </p:sp>
      <p:sp>
        <p:nvSpPr>
          <p:cNvPr id="3" name="Content Placeholder 2"/>
          <p:cNvSpPr>
            <a:spLocks noGrp="1"/>
          </p:cNvSpPr>
          <p:nvPr>
            <p:ph idx="1"/>
          </p:nvPr>
        </p:nvSpPr>
        <p:spPr>
          <a:xfrm>
            <a:off x="457200" y="457200"/>
            <a:ext cx="8382000" cy="6400800"/>
          </a:xfrm>
        </p:spPr>
        <p:txBody>
          <a:bodyPr>
            <a:normAutofit/>
          </a:bodyPr>
          <a:lstStyle/>
          <a:p>
            <a:r>
              <a:rPr lang="en-US" sz="3600" dirty="0" smtClean="0">
                <a:latin typeface="Brush Script MT" pitchFamily="66" charset="0"/>
              </a:rPr>
              <a:t>The first true attempt at what would later be called </a:t>
            </a:r>
            <a:r>
              <a:rPr lang="en-US" sz="3600" dirty="0" err="1" smtClean="0">
                <a:latin typeface="Brush Script MT" pitchFamily="66" charset="0"/>
              </a:rPr>
              <a:t>Exertainment</a:t>
            </a:r>
            <a:r>
              <a:rPr lang="en-US" sz="3600" dirty="0" smtClean="0">
                <a:latin typeface="Brush Script MT" pitchFamily="66" charset="0"/>
              </a:rPr>
              <a:t> was the Atari </a:t>
            </a:r>
            <a:r>
              <a:rPr lang="en-US" sz="3600" i="1" dirty="0" smtClean="0">
                <a:latin typeface="Brush Script MT" pitchFamily="66" charset="0"/>
              </a:rPr>
              <a:t>Puffer</a:t>
            </a:r>
            <a:r>
              <a:rPr lang="en-US" sz="3600" dirty="0" smtClean="0">
                <a:latin typeface="Brush Script MT" pitchFamily="66" charset="0"/>
              </a:rPr>
              <a:t> project (1982). This was an exercise bike that would hook up to an Atari 400/800 or 5200 system</a:t>
            </a:r>
          </a:p>
          <a:p>
            <a:endParaRPr lang="en-US" sz="3600" dirty="0" smtClean="0">
              <a:latin typeface="Brush Script MT" pitchFamily="66" charset="0"/>
            </a:endParaRPr>
          </a:p>
          <a:p>
            <a:endParaRPr lang="en-US" sz="3600" dirty="0" smtClean="0">
              <a:latin typeface="Brush Script MT" pitchFamily="66" charset="0"/>
            </a:endParaRPr>
          </a:p>
          <a:p>
            <a:r>
              <a:rPr lang="en-US" sz="3600" dirty="0" smtClean="0">
                <a:latin typeface="Brush Script MT" pitchFamily="66" charset="0"/>
              </a:rPr>
              <a:t>The first </a:t>
            </a:r>
            <a:r>
              <a:rPr lang="en-US" sz="3600" dirty="0" err="1" smtClean="0">
                <a:latin typeface="Brush Script MT" pitchFamily="66" charset="0"/>
              </a:rPr>
              <a:t>exergaming</a:t>
            </a:r>
            <a:r>
              <a:rPr lang="en-US" sz="3600" dirty="0" smtClean="0">
                <a:latin typeface="Brush Script MT" pitchFamily="66" charset="0"/>
              </a:rPr>
              <a:t> system released to the market was the 1986 </a:t>
            </a:r>
            <a:r>
              <a:rPr lang="en-US" sz="3600" i="1" dirty="0" err="1" smtClean="0">
                <a:latin typeface="Brush Script MT" pitchFamily="66" charset="0"/>
              </a:rPr>
              <a:t>Computrainer</a:t>
            </a:r>
            <a:r>
              <a:rPr lang="en-US" sz="3600" dirty="0" smtClean="0">
                <a:latin typeface="Brush Script MT" pitchFamily="66" charset="0"/>
              </a:rPr>
              <a:t> and designed as a training aid and motivational tool</a:t>
            </a:r>
            <a:endParaRPr lang="en-US" sz="3600" dirty="0">
              <a:latin typeface="Brush Script MT" pitchFamily="66" charset="0"/>
            </a:endParaRPr>
          </a:p>
        </p:txBody>
      </p:sp>
      <p:pic>
        <p:nvPicPr>
          <p:cNvPr id="5125" name="Picture 5" descr="http://www.trinewbies.com/tno_images/computrainer01.gif"/>
          <p:cNvPicPr>
            <a:picLocks noChangeAspect="1" noChangeArrowheads="1"/>
          </p:cNvPicPr>
          <p:nvPr/>
        </p:nvPicPr>
        <p:blipFill>
          <a:blip r:embed="rId3" cstate="print"/>
          <a:srcRect/>
          <a:stretch>
            <a:fillRect/>
          </a:stretch>
        </p:blipFill>
        <p:spPr bwMode="auto">
          <a:xfrm>
            <a:off x="6477000" y="5314949"/>
            <a:ext cx="2200275" cy="15430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HISTORY OF EXERGAMES</a:t>
            </a:r>
            <a:endParaRPr lang="en-US" dirty="0"/>
          </a:p>
        </p:txBody>
      </p:sp>
      <p:sp>
        <p:nvSpPr>
          <p:cNvPr id="20481" name="Rectangle 1"/>
          <p:cNvSpPr>
            <a:spLocks noChangeArrowheads="1"/>
          </p:cNvSpPr>
          <p:nvPr/>
        </p:nvSpPr>
        <p:spPr bwMode="auto">
          <a:xfrm>
            <a:off x="381000" y="874079"/>
            <a:ext cx="90678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Amiga releases the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2" tooltip="Joyboard on Wikipedia"/>
              </a:rPr>
              <a:t>Joyboard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stand-on peripheral for a skiing game (total flop)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Atari conceptualizes the Puffer project, an exercise-controlled bike for the 400/800 or 5200 systems (abandoned and never released)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RacerMate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3" tooltip="CompuTrainer"/>
              </a:rPr>
              <a:t>CompuTrainer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training aid and motivational tool where users pedal along roads (very expensive)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4" tooltip="NES Family Trainer"/>
              </a:rPr>
              <a:t>Family 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Power Pad for the NES, a floor mat game controller complete with giant buttons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Mattel and Nintendo release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5" tooltip="Power Glove"/>
              </a:rPr>
              <a:t>Power Glove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robotic glove peripheral controller (users found to be relatively inoperable)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6" tooltip="Dance Aerobics"/>
              </a:rPr>
              <a:t>Dance Aerobics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aerobics video game for the Power Pad and NES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CyberGear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Inc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7" tooltip="Tectrix VR"/>
              </a:rPr>
              <a:t>Tectrix</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7" tooltip="Tectrix VR"/>
              </a:rPr>
              <a:t> VR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Bike and Climber, a software driven interactive bike and stair stepper (difficult to maintain and master)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and Life Fitness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Extertainment</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 System</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exercise bike with corresponding on-screen games ($3,500 price tag)</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Prop Cycle, an exercise bike game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Konami releases Dance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Dance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Revolution (and the era of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exergaming</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truly begins)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2001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UK company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Exertris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unties with Microsoft to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Exertris</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 Interactive Exercise 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interactive gaming workout cycle for Windows CE and XP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2003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Cat Eye Fitness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racing bike for PlayStation 1 and 2</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2004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Respondesign</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Yourself! Fitness, a virtual trainer for PlayStation 2 and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XBox</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Bodypad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is released, a suite of controllers for knees, waist, elbows and hands for PlayStation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Gamercise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power stepper and pedal peripherals, a power supply system that requires footwork from the player to power consoles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Fischer-Price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0" tooltip="Smart Cycle"/>
              </a:rPr>
              <a:t>Smart Cycle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miniaturized stationary cycle arcade system for children ages 3 to 6</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Fit, a personalized training board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Electronic Arts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1" tooltip="EA Sports Active"/>
              </a:rPr>
              <a:t>EA Sports Active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advanced workout peripheral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Sony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2" tooltip="Playstation Move"/>
              </a:rPr>
              <a:t>Move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controller for the PS3 (coming to U.S. in September)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Microsoft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13" tooltip="Xbox 360 Kinect"/>
              </a:rPr>
              <a:t>Kinect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gaming system for the Xbox 360 (coming to U.S. in November)</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 </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http://www.healthgamers.com/2010/exergaming/the-history-of-exergames/</a:t>
            </a:r>
            <a:endParaRPr lang="en-US" sz="1200" dirty="0" smtClean="0">
              <a:latin typeface="Arial" pitchFamily="34" charset="0"/>
              <a:cs typeface="Arial" pitchFamily="34" charset="0"/>
            </a:endParaRPr>
          </a:p>
          <a:p>
            <a:pPr lvl="0" eaLnBrk="0" fontAlgn="base" hangingPunct="0">
              <a:spcBef>
                <a:spcPct val="0"/>
              </a:spcBef>
              <a:spcAft>
                <a:spcPct val="0"/>
              </a:spcAft>
              <a:tabLst>
                <a:tab pos="457200" algn="l"/>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988</TotalTime>
  <Words>2105</Words>
  <Application>Microsoft Office PowerPoint</Application>
  <PresentationFormat>On-screen Show (4:3)</PresentationFormat>
  <Paragraphs>226</Paragraphs>
  <Slides>29</Slides>
  <Notes>6</Notes>
  <HiddenSlides>0</HiddenSlides>
  <MMClips>1</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Diffusion of Innovations Multimedia Presentation Xergaming with focus on Xertrainer</vt:lpstr>
      <vt:lpstr>Slide 2</vt:lpstr>
      <vt:lpstr>Slide 3</vt:lpstr>
      <vt:lpstr>Slide 4</vt:lpstr>
      <vt:lpstr>NEED</vt:lpstr>
      <vt:lpstr>NEED</vt:lpstr>
      <vt:lpstr>RESEARCH</vt:lpstr>
      <vt:lpstr>DEVELOPMENT</vt:lpstr>
      <vt:lpstr>HISTORY OF EXERGAMES</vt:lpstr>
      <vt:lpstr>COMMERCIALIZATION</vt:lpstr>
      <vt:lpstr>Slide 11</vt:lpstr>
      <vt:lpstr>Slide 12</vt:lpstr>
      <vt:lpstr>RESEARCH Xertrainer</vt:lpstr>
      <vt:lpstr>DEVELOPMENT</vt:lpstr>
      <vt:lpstr>COMMERCIALIZATION</vt:lpstr>
      <vt:lpstr>Slide 16</vt:lpstr>
      <vt:lpstr>BENEFITS of XERTRAINER</vt:lpstr>
      <vt:lpstr>ACTIVE GAMING IN PHYSICAL EDUCATION CLASSES</vt:lpstr>
      <vt:lpstr>How the Sportwall XerTrainer works for your students  </vt:lpstr>
      <vt:lpstr>EARLY ADOPTERS</vt:lpstr>
      <vt:lpstr>LAGGARDS</vt:lpstr>
      <vt:lpstr>ATTRIBUTES FOR ADOPTION OF THE XERTRAINER</vt:lpstr>
      <vt:lpstr>DECENTRALIZED APPROACH </vt:lpstr>
      <vt:lpstr>CHANGE AGENTS</vt:lpstr>
      <vt:lpstr>KEY CHANGE AGENTS</vt:lpstr>
      <vt:lpstr>CRITICAL MASS</vt:lpstr>
      <vt:lpstr>QUOTES</vt:lpstr>
      <vt:lpstr>QUOTES</vt:lpstr>
      <vt:lpstr>REFERENCES</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Diffusion of Innovations Multimedia Presentation</dc:title>
  <dc:creator>Sue Beer</dc:creator>
  <cp:lastModifiedBy>Sue Beer</cp:lastModifiedBy>
  <cp:revision>100</cp:revision>
  <dcterms:created xsi:type="dcterms:W3CDTF">2011-10-02T19:33:53Z</dcterms:created>
  <dcterms:modified xsi:type="dcterms:W3CDTF">2011-11-04T01:30:21Z</dcterms:modified>
</cp:coreProperties>
</file>