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2" r:id="rId3"/>
    <p:sldId id="263" r:id="rId4"/>
    <p:sldId id="257" r:id="rId5"/>
    <p:sldId id="267" r:id="rId6"/>
    <p:sldId id="265" r:id="rId7"/>
    <p:sldId id="264" r:id="rId8"/>
    <p:sldId id="271" r:id="rId9"/>
    <p:sldId id="266" r:id="rId10"/>
    <p:sldId id="273" r:id="rId11"/>
    <p:sldId id="261" r:id="rId12"/>
    <p:sldId id="258" r:id="rId13"/>
    <p:sldId id="259" r:id="rId14"/>
    <p:sldId id="260" r:id="rId15"/>
    <p:sldId id="275" r:id="rId16"/>
    <p:sldId id="279" r:id="rId17"/>
    <p:sldId id="276" r:id="rId18"/>
    <p:sldId id="277" r:id="rId19"/>
    <p:sldId id="278" r:id="rId20"/>
    <p:sldId id="268" r:id="rId21"/>
    <p:sldId id="269" r:id="rId22"/>
    <p:sldId id="27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ue Beer" initials="S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4409" autoAdjust="0"/>
  </p:normalViewPr>
  <p:slideViewPr>
    <p:cSldViewPr>
      <p:cViewPr varScale="1">
        <p:scale>
          <a:sx n="59" d="100"/>
          <a:sy n="59" d="100"/>
        </p:scale>
        <p:origin x="-1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08F61-B6DA-44E4-8753-AC7D262A24FF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3365C-9FC1-455C-B7C0-16D1FA613A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365C-9FC1-455C-B7C0-16D1FA613AC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365C-9FC1-455C-B7C0-16D1FA613AC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365C-9FC1-455C-B7C0-16D1FA613AC9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365C-9FC1-455C-B7C0-16D1FA613AC9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365C-9FC1-455C-B7C0-16D1FA613AC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365C-9FC1-455C-B7C0-16D1FA613AC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49876-62C9-4DA0-A33D-F048D491A42A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sbeer\Videos\RealPlayer%20Downloads\Sportwall%20XerTrainer%20%20%20Interactive%20Group%20Fitness%20and%20Sports%20Training.wmv" TargetMode="External"/><Relationship Id="rId4" Type="http://schemas.openxmlformats.org/officeDocument/2006/relationships/hyperlink" Target="http://www.youtube.com/watch?v=A83QMYqTPYg&amp;feature=youtube_gdata_player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ergamefitness.com/wordpress/?tag=exergaming-in-school" TargetMode="External"/><Relationship Id="rId2" Type="http://schemas.openxmlformats.org/officeDocument/2006/relationships/hyperlink" Target="http://www.edweek.org/dd/articles/2008/04/30/04physed2_web.h01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m.ucsb.edu/faculty/lieberman/exergames" TargetMode="External"/><Relationship Id="rId2" Type="http://schemas.openxmlformats.org/officeDocument/2006/relationships/hyperlink" Target="http://xergames.com/markets/education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bsoluteastronomy.com/topics/Exergaming" TargetMode="External"/><Relationship Id="rId4" Type="http://schemas.openxmlformats.org/officeDocument/2006/relationships/hyperlink" Target="http://xergames.com/aboutus/casestudiesresearch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amersgraveyard.com/repository/snes/peripherals/exertainment.html" TargetMode="External"/><Relationship Id="rId13" Type="http://schemas.openxmlformats.org/officeDocument/2006/relationships/hyperlink" Target="http://www.xbox.com/en-US/kinect" TargetMode="External"/><Relationship Id="rId3" Type="http://schemas.openxmlformats.org/officeDocument/2006/relationships/hyperlink" Target="http://gadgets.boingboing.net/2008/05/15/from-atari-joyboard.html" TargetMode="External"/><Relationship Id="rId7" Type="http://schemas.openxmlformats.org/officeDocument/2006/relationships/hyperlink" Target="http://tulrich.com/tectrixvr/" TargetMode="External"/><Relationship Id="rId12" Type="http://schemas.openxmlformats.org/officeDocument/2006/relationships/hyperlink" Target="http://us.playstation.com/ps3/playstation-move/" TargetMode="External"/><Relationship Id="rId2" Type="http://schemas.openxmlformats.org/officeDocument/2006/relationships/hyperlink" Target="http://en.wikipedia.org/wiki/Joyboar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heats.ign.com/objects/007/007151.html" TargetMode="External"/><Relationship Id="rId11" Type="http://schemas.openxmlformats.org/officeDocument/2006/relationships/hyperlink" Target="http://www.easportsactive.com/home.action" TargetMode="External"/><Relationship Id="rId5" Type="http://schemas.openxmlformats.org/officeDocument/2006/relationships/hyperlink" Target="http://en.wikipedia.org/wiki/Power_Glove" TargetMode="External"/><Relationship Id="rId10" Type="http://schemas.openxmlformats.org/officeDocument/2006/relationships/hyperlink" Target="http://www.fisher-price.com/fp.aspx?st=7350&amp;e=product&amp;pid=54412" TargetMode="External"/><Relationship Id="rId4" Type="http://schemas.openxmlformats.org/officeDocument/2006/relationships/hyperlink" Target="http://en.wikipedia.org/wiki/Family_Trainer" TargetMode="External"/><Relationship Id="rId9" Type="http://schemas.openxmlformats.org/officeDocument/2006/relationships/hyperlink" Target="http://www.microsoft.com/presspass/press/2003/jan03/01-08ces2003overallpr.mspx" TargetMode="External"/><Relationship Id="rId14" Type="http://schemas.openxmlformats.org/officeDocument/2006/relationships/hyperlink" Target="http://www.healthgamers.com/2010/exergaming/the-history-of-exergames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0"/>
            <a:ext cx="6934200" cy="7187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23050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Diffusion of Innovations</a:t>
            </a:r>
            <a:br>
              <a:rPr lang="en-US" dirty="0" smtClean="0"/>
            </a:br>
            <a:r>
              <a:rPr lang="en-US" dirty="0" smtClean="0"/>
              <a:t>Multimedia Presentation</a:t>
            </a:r>
            <a:br>
              <a:rPr lang="en-US" dirty="0" smtClean="0"/>
            </a:br>
            <a:r>
              <a:rPr lang="en-US" dirty="0" err="1" smtClean="0"/>
              <a:t>Xergaming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with focus on </a:t>
            </a:r>
            <a:r>
              <a:rPr lang="en-US" sz="3600" dirty="0" err="1" smtClean="0"/>
              <a:t>Xertrainer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Sue Beer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2011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EDUC  7101-2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Walden University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70889" y="0"/>
            <a:ext cx="956396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reeform 4"/>
          <p:cNvSpPr/>
          <p:nvPr/>
        </p:nvSpPr>
        <p:spPr>
          <a:xfrm>
            <a:off x="1066800" y="1828800"/>
            <a:ext cx="5257800" cy="4216400"/>
          </a:xfrm>
          <a:custGeom>
            <a:avLst/>
            <a:gdLst>
              <a:gd name="connsiteX0" fmla="*/ 0 w 5139267"/>
              <a:gd name="connsiteY0" fmla="*/ 4521200 h 4521200"/>
              <a:gd name="connsiteX1" fmla="*/ 2082800 w 5139267"/>
              <a:gd name="connsiteY1" fmla="*/ 3759200 h 4521200"/>
              <a:gd name="connsiteX2" fmla="*/ 2946400 w 5139267"/>
              <a:gd name="connsiteY2" fmla="*/ 1346200 h 4521200"/>
              <a:gd name="connsiteX3" fmla="*/ 4800600 w 5139267"/>
              <a:gd name="connsiteY3" fmla="*/ 203200 h 4521200"/>
              <a:gd name="connsiteX4" fmla="*/ 4978400 w 5139267"/>
              <a:gd name="connsiteY4" fmla="*/ 127000 h 4521200"/>
              <a:gd name="connsiteX5" fmla="*/ 4978400 w 5139267"/>
              <a:gd name="connsiteY5" fmla="*/ 127000 h 4521200"/>
              <a:gd name="connsiteX6" fmla="*/ 4978400 w 5139267"/>
              <a:gd name="connsiteY6" fmla="*/ 101600 h 452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39267" h="4521200">
                <a:moveTo>
                  <a:pt x="0" y="4521200"/>
                </a:moveTo>
                <a:cubicBezTo>
                  <a:pt x="795866" y="4404783"/>
                  <a:pt x="1591733" y="4288367"/>
                  <a:pt x="2082800" y="3759200"/>
                </a:cubicBezTo>
                <a:cubicBezTo>
                  <a:pt x="2573867" y="3230033"/>
                  <a:pt x="2493433" y="1938867"/>
                  <a:pt x="2946400" y="1346200"/>
                </a:cubicBezTo>
                <a:cubicBezTo>
                  <a:pt x="3399367" y="753533"/>
                  <a:pt x="4461933" y="406400"/>
                  <a:pt x="4800600" y="203200"/>
                </a:cubicBezTo>
                <a:cubicBezTo>
                  <a:pt x="5139267" y="0"/>
                  <a:pt x="4978400" y="127000"/>
                  <a:pt x="4978400" y="127000"/>
                </a:cubicBezTo>
                <a:lnTo>
                  <a:pt x="4978400" y="127000"/>
                </a:lnTo>
                <a:lnTo>
                  <a:pt x="4978400" y="101600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6019800"/>
            <a:ext cx="1033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1980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38600" y="60198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15000" y="6019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38400" y="6019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1990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162800" y="60198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800600" y="6248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Time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066800" y="457200"/>
            <a:ext cx="0" cy="5562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066800" y="6019800"/>
            <a:ext cx="7086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762000"/>
            <a:ext cx="1828386" cy="480131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%</a:t>
            </a:r>
          </a:p>
          <a:p>
            <a:endParaRPr lang="en-US" b="1" dirty="0"/>
          </a:p>
          <a:p>
            <a:r>
              <a:rPr lang="en-US" b="1" dirty="0" smtClean="0"/>
              <a:t>O</a:t>
            </a:r>
          </a:p>
          <a:p>
            <a:r>
              <a:rPr lang="en-US" b="1" dirty="0" smtClean="0"/>
              <a:t>F</a:t>
            </a:r>
          </a:p>
          <a:p>
            <a:r>
              <a:rPr lang="en-US" b="1" dirty="0"/>
              <a:t> </a:t>
            </a:r>
            <a:endParaRPr lang="en-US" b="1" dirty="0" smtClean="0"/>
          </a:p>
          <a:p>
            <a:r>
              <a:rPr lang="en-US" b="1" dirty="0" smtClean="0"/>
              <a:t>I</a:t>
            </a:r>
          </a:p>
          <a:p>
            <a:r>
              <a:rPr lang="en-US" b="1" dirty="0" smtClean="0"/>
              <a:t>N</a:t>
            </a:r>
          </a:p>
          <a:p>
            <a:r>
              <a:rPr lang="en-US" b="1" dirty="0" smtClean="0"/>
              <a:t>N</a:t>
            </a:r>
          </a:p>
          <a:p>
            <a:r>
              <a:rPr lang="en-US" b="1" dirty="0" smtClean="0"/>
              <a:t>O</a:t>
            </a:r>
          </a:p>
          <a:p>
            <a:r>
              <a:rPr lang="en-US" b="1" dirty="0" smtClean="0"/>
              <a:t>V</a:t>
            </a:r>
          </a:p>
          <a:p>
            <a:r>
              <a:rPr lang="en-US" b="1" dirty="0" smtClean="0"/>
              <a:t>A</a:t>
            </a:r>
          </a:p>
          <a:p>
            <a:r>
              <a:rPr lang="en-US" b="1" dirty="0" smtClean="0"/>
              <a:t>T</a:t>
            </a:r>
          </a:p>
          <a:p>
            <a:r>
              <a:rPr lang="en-US" b="1" dirty="0" smtClean="0"/>
              <a:t>I</a:t>
            </a:r>
          </a:p>
          <a:p>
            <a:r>
              <a:rPr lang="en-US" b="1" dirty="0" smtClean="0"/>
              <a:t>O</a:t>
            </a:r>
          </a:p>
          <a:p>
            <a:r>
              <a:rPr lang="en-US" b="1" dirty="0"/>
              <a:t>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09600" y="53340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85800" y="1447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85800" y="2895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0" y="1905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85800" y="2362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85800" y="3352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85800" y="3886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85800" y="4419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85800" y="4953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85800" y="990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62000" y="5562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648200" y="0"/>
            <a:ext cx="1371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EXERGAMES</a:t>
            </a:r>
            <a:endParaRPr lang="en-US" b="1" dirty="0"/>
          </a:p>
        </p:txBody>
      </p:sp>
      <p:sp>
        <p:nvSpPr>
          <p:cNvPr id="37" name="Rectangle 36"/>
          <p:cNvSpPr/>
          <p:nvPr/>
        </p:nvSpPr>
        <p:spPr>
          <a:xfrm>
            <a:off x="990600" y="4876800"/>
            <a:ext cx="81534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b="1" dirty="0" smtClean="0"/>
              <a:t>EXERGAMING- </a:t>
            </a:r>
            <a:r>
              <a:rPr lang="en-US" sz="1400" b="1" dirty="0" smtClean="0"/>
              <a:t>Atari’s Puffer project in 1982 was the first known attempt at producing an </a:t>
            </a:r>
            <a:r>
              <a:rPr lang="en-US" sz="1400" b="1" dirty="0" err="1" smtClean="0"/>
              <a:t>exergaming</a:t>
            </a:r>
            <a:r>
              <a:rPr lang="en-US" sz="1400" b="1" dirty="0" smtClean="0"/>
              <a:t> activity. By the late 1980s, Nintendo tried again with the </a:t>
            </a:r>
            <a:r>
              <a:rPr lang="en-US" sz="1400" b="1" dirty="0" err="1" smtClean="0"/>
              <a:t>Powerpad</a:t>
            </a:r>
            <a:r>
              <a:rPr lang="en-US" sz="1400" b="1" dirty="0" smtClean="0"/>
              <a:t>, but to no avail, it faded from the market. During the 1990s, the fitness business encountered positive feedback from customers when they included traditional exercise with technology. Finally, in 1998,  </a:t>
            </a:r>
            <a:r>
              <a:rPr lang="en-US" sz="1400" b="1" dirty="0" err="1" smtClean="0"/>
              <a:t>exergaming</a:t>
            </a:r>
            <a:r>
              <a:rPr lang="en-US" sz="1400" b="1" dirty="0" smtClean="0"/>
              <a:t> started to become the new exercise craze and it continues to grow today.</a:t>
            </a:r>
          </a:p>
          <a:p>
            <a:pPr>
              <a:defRPr/>
            </a:pPr>
            <a:endParaRPr lang="en-U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305800" cy="547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785920" y="5934670"/>
            <a:ext cx="58414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Focus on </a:t>
            </a:r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XerTrainer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66233" y="0"/>
            <a:ext cx="99195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RESEARCH</a:t>
            </a:r>
            <a:br>
              <a:rPr lang="en-US" dirty="0" smtClean="0"/>
            </a:br>
            <a:r>
              <a:rPr lang="en-US" dirty="0" err="1" smtClean="0"/>
              <a:t>Xertrainer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4400" dirty="0" smtClean="0">
                <a:latin typeface="Brush Script MT" pitchFamily="66" charset="0"/>
              </a:rPr>
              <a:t>Scientific research was done in 2011 comparing energy cost of 6 forms of </a:t>
            </a:r>
            <a:r>
              <a:rPr lang="en-US" sz="4400" dirty="0" err="1" smtClean="0">
                <a:latin typeface="Brush Script MT" pitchFamily="66" charset="0"/>
              </a:rPr>
              <a:t>exergaming</a:t>
            </a:r>
            <a:endParaRPr lang="en-US" sz="4400" dirty="0" smtClean="0">
              <a:latin typeface="Brush Script MT" pitchFamily="66" charset="0"/>
            </a:endParaRPr>
          </a:p>
          <a:p>
            <a:r>
              <a:rPr lang="en-US" sz="4400" dirty="0" smtClean="0">
                <a:latin typeface="Brush Script MT" pitchFamily="66" charset="0"/>
              </a:rPr>
              <a:t>Results claimed that </a:t>
            </a:r>
            <a:r>
              <a:rPr lang="en-US" sz="4400" i="1" dirty="0" smtClean="0">
                <a:latin typeface="Brush Script MT" pitchFamily="66" charset="0"/>
              </a:rPr>
              <a:t>the </a:t>
            </a:r>
            <a:r>
              <a:rPr lang="en-US" sz="4400" i="1" dirty="0" err="1">
                <a:latin typeface="Brush Script MT" pitchFamily="66" charset="0"/>
              </a:rPr>
              <a:t>X</a:t>
            </a:r>
            <a:r>
              <a:rPr lang="en-US" sz="4400" i="1" dirty="0" err="1" smtClean="0">
                <a:latin typeface="Brush Script MT" pitchFamily="66" charset="0"/>
              </a:rPr>
              <a:t>ertrainer</a:t>
            </a:r>
            <a:r>
              <a:rPr lang="en-US" sz="4400" i="1" dirty="0" smtClean="0">
                <a:latin typeface="Brush Script MT" pitchFamily="66" charset="0"/>
              </a:rPr>
              <a:t> showed higher </a:t>
            </a:r>
            <a:r>
              <a:rPr lang="en-US" sz="4400" dirty="0" smtClean="0">
                <a:latin typeface="Brush Script MT" pitchFamily="66" charset="0"/>
              </a:rPr>
              <a:t>results in exercise, enjoyment and social development.</a:t>
            </a:r>
            <a:endParaRPr lang="en-US" sz="44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04800"/>
            <a:ext cx="9144000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4000" dirty="0">
                <a:latin typeface="Brush Script MT" pitchFamily="66" charset="0"/>
              </a:rPr>
              <a:t>The original </a:t>
            </a:r>
            <a:r>
              <a:rPr lang="en-US" sz="4000" dirty="0" smtClean="0">
                <a:latin typeface="Brush Script MT" pitchFamily="66" charset="0"/>
              </a:rPr>
              <a:t>goal behind </a:t>
            </a:r>
            <a:r>
              <a:rPr lang="en-US" sz="4000" dirty="0">
                <a:latin typeface="Brush Script MT" pitchFamily="66" charset="0"/>
              </a:rPr>
              <a:t>the creation of </a:t>
            </a:r>
            <a:r>
              <a:rPr lang="en-US" sz="4000" dirty="0" err="1">
                <a:latin typeface="Brush Script MT" pitchFamily="66" charset="0"/>
              </a:rPr>
              <a:t>Sportwall</a:t>
            </a:r>
            <a:r>
              <a:rPr lang="en-US" sz="4000" dirty="0">
                <a:latin typeface="Brush Script MT" pitchFamily="66" charset="0"/>
              </a:rPr>
              <a:t> was to create fun short, </a:t>
            </a:r>
            <a:r>
              <a:rPr lang="en-US" sz="4000" dirty="0" smtClean="0">
                <a:latin typeface="Brush Script MT" pitchFamily="66" charset="0"/>
              </a:rPr>
              <a:t>fast moving</a:t>
            </a:r>
            <a:r>
              <a:rPr lang="en-US" sz="4000" dirty="0">
                <a:latin typeface="Brush Script MT" pitchFamily="66" charset="0"/>
              </a:rPr>
              <a:t>, full-body games that engaged the full intensity </a:t>
            </a:r>
            <a:r>
              <a:rPr lang="en-US" sz="4000" dirty="0" smtClean="0">
                <a:latin typeface="Brush Script MT" pitchFamily="66" charset="0"/>
              </a:rPr>
              <a:t>and focus </a:t>
            </a:r>
            <a:r>
              <a:rPr lang="en-US" sz="4000" dirty="0">
                <a:latin typeface="Brush Script MT" pitchFamily="66" charset="0"/>
              </a:rPr>
              <a:t>of the athlete, with results measured via </a:t>
            </a:r>
            <a:r>
              <a:rPr lang="en-US" sz="4000" dirty="0" smtClean="0">
                <a:latin typeface="Brush Script MT" pitchFamily="66" charset="0"/>
              </a:rPr>
              <a:t>electronically generated </a:t>
            </a:r>
            <a:r>
              <a:rPr lang="en-US" sz="4000" dirty="0">
                <a:latin typeface="Brush Script MT" pitchFamily="66" charset="0"/>
              </a:rPr>
              <a:t>scores. Today, this approach has proven </a:t>
            </a:r>
            <a:r>
              <a:rPr lang="en-US" sz="4000" dirty="0" smtClean="0">
                <a:latin typeface="Brush Script MT" pitchFamily="66" charset="0"/>
              </a:rPr>
              <a:t>successful and </a:t>
            </a:r>
            <a:r>
              <a:rPr lang="en-US" sz="4000" dirty="0">
                <a:latin typeface="Brush Script MT" pitchFamily="66" charset="0"/>
              </a:rPr>
              <a:t>continues to incentivize repeated play until mastery </a:t>
            </a:r>
            <a:r>
              <a:rPr lang="en-US" sz="4000" dirty="0" smtClean="0">
                <a:latin typeface="Brush Script MT" pitchFamily="66" charset="0"/>
              </a:rPr>
              <a:t>takes place.</a:t>
            </a:r>
            <a:endParaRPr lang="en-US" sz="40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6" name="Picture 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970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latin typeface="Brush Script MT" pitchFamily="66" charset="0"/>
              </a:rPr>
              <a:t>Xertrainers</a:t>
            </a:r>
            <a:r>
              <a:rPr lang="en-US" sz="4000" dirty="0" smtClean="0">
                <a:latin typeface="Brush Script MT" pitchFamily="66" charset="0"/>
              </a:rPr>
              <a:t> are present in:</a:t>
            </a:r>
          </a:p>
          <a:p>
            <a:r>
              <a:rPr lang="en-US" sz="4000" dirty="0" smtClean="0">
                <a:latin typeface="Brush Script MT" pitchFamily="66" charset="0"/>
              </a:rPr>
              <a:t>YMCA, JJC &amp; Nonprofits establishments</a:t>
            </a:r>
          </a:p>
          <a:p>
            <a:r>
              <a:rPr lang="en-US" sz="4000" dirty="0" smtClean="0">
                <a:latin typeface="Brush Script MT" pitchFamily="66" charset="0"/>
              </a:rPr>
              <a:t>Educational settings</a:t>
            </a:r>
          </a:p>
          <a:p>
            <a:r>
              <a:rPr lang="en-US" sz="4000" dirty="0" smtClean="0">
                <a:latin typeface="Brush Script MT" pitchFamily="66" charset="0"/>
              </a:rPr>
              <a:t>Park &amp; Recreation departments</a:t>
            </a:r>
          </a:p>
          <a:p>
            <a:r>
              <a:rPr lang="en-US" sz="4000" dirty="0" smtClean="0">
                <a:latin typeface="Brush Script MT" pitchFamily="66" charset="0"/>
              </a:rPr>
              <a:t>Health &amp; Fitness Clubs</a:t>
            </a:r>
          </a:p>
          <a:p>
            <a:r>
              <a:rPr lang="en-US" sz="4000" dirty="0" smtClean="0">
                <a:latin typeface="Brush Script MT" pitchFamily="66" charset="0"/>
              </a:rPr>
              <a:t>Military- youth and family</a:t>
            </a:r>
            <a:endParaRPr lang="en-US" sz="40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676400" y="6172200"/>
            <a:ext cx="1033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1980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29200" y="61722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77000" y="6172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52800" y="6172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1990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772400" y="6172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267200" y="64886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Time</a:t>
            </a:r>
            <a:endParaRPr lang="en-US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600200" y="457200"/>
            <a:ext cx="76200" cy="5562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600200" y="6019800"/>
            <a:ext cx="7086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762000"/>
            <a:ext cx="1828386" cy="480131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%</a:t>
            </a:r>
          </a:p>
          <a:p>
            <a:endParaRPr lang="en-US" b="1" dirty="0"/>
          </a:p>
          <a:p>
            <a:r>
              <a:rPr lang="en-US" b="1" dirty="0" smtClean="0"/>
              <a:t>O</a:t>
            </a:r>
          </a:p>
          <a:p>
            <a:r>
              <a:rPr lang="en-US" b="1" dirty="0" smtClean="0"/>
              <a:t>F</a:t>
            </a:r>
          </a:p>
          <a:p>
            <a:r>
              <a:rPr lang="en-US" b="1" dirty="0"/>
              <a:t> </a:t>
            </a:r>
            <a:endParaRPr lang="en-US" b="1" dirty="0" smtClean="0"/>
          </a:p>
          <a:p>
            <a:r>
              <a:rPr lang="en-US" b="1" dirty="0" smtClean="0"/>
              <a:t>I</a:t>
            </a:r>
          </a:p>
          <a:p>
            <a:r>
              <a:rPr lang="en-US" b="1" dirty="0" smtClean="0"/>
              <a:t>N</a:t>
            </a:r>
          </a:p>
          <a:p>
            <a:r>
              <a:rPr lang="en-US" b="1" dirty="0" smtClean="0"/>
              <a:t>N</a:t>
            </a:r>
          </a:p>
          <a:p>
            <a:r>
              <a:rPr lang="en-US" b="1" dirty="0" smtClean="0"/>
              <a:t>O</a:t>
            </a:r>
          </a:p>
          <a:p>
            <a:r>
              <a:rPr lang="en-US" b="1" dirty="0" smtClean="0"/>
              <a:t>V</a:t>
            </a:r>
          </a:p>
          <a:p>
            <a:r>
              <a:rPr lang="en-US" b="1" dirty="0" smtClean="0"/>
              <a:t>A</a:t>
            </a:r>
          </a:p>
          <a:p>
            <a:r>
              <a:rPr lang="en-US" b="1" dirty="0" smtClean="0"/>
              <a:t>T</a:t>
            </a:r>
          </a:p>
          <a:p>
            <a:r>
              <a:rPr lang="en-US" b="1" dirty="0" smtClean="0"/>
              <a:t>I</a:t>
            </a:r>
          </a:p>
          <a:p>
            <a:r>
              <a:rPr lang="en-US" b="1" dirty="0" smtClean="0"/>
              <a:t>O</a:t>
            </a:r>
          </a:p>
          <a:p>
            <a:r>
              <a:rPr lang="en-US" b="1" dirty="0"/>
              <a:t>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90600" y="68580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066800" y="1447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066800" y="2895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066800" y="1828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066800" y="2362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066800" y="3429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066800" y="39624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066800" y="4495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066800" y="4953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066800" y="1066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066800" y="5486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4" name="Freeform 33"/>
          <p:cNvSpPr/>
          <p:nvPr/>
        </p:nvSpPr>
        <p:spPr>
          <a:xfrm>
            <a:off x="6172200" y="4876800"/>
            <a:ext cx="1143000" cy="1168400"/>
          </a:xfrm>
          <a:custGeom>
            <a:avLst/>
            <a:gdLst>
              <a:gd name="connsiteX0" fmla="*/ 0 w 1473200"/>
              <a:gd name="connsiteY0" fmla="*/ 1397000 h 1397000"/>
              <a:gd name="connsiteX1" fmla="*/ 863600 w 1473200"/>
              <a:gd name="connsiteY1" fmla="*/ 1193800 h 1397000"/>
              <a:gd name="connsiteX2" fmla="*/ 1244600 w 1473200"/>
              <a:gd name="connsiteY2" fmla="*/ 330200 h 1397000"/>
              <a:gd name="connsiteX3" fmla="*/ 1473200 w 1473200"/>
              <a:gd name="connsiteY3" fmla="*/ 0 h 139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3200" h="1397000">
                <a:moveTo>
                  <a:pt x="0" y="1397000"/>
                </a:moveTo>
                <a:cubicBezTo>
                  <a:pt x="328083" y="1384300"/>
                  <a:pt x="656167" y="1371600"/>
                  <a:pt x="863600" y="1193800"/>
                </a:cubicBezTo>
                <a:cubicBezTo>
                  <a:pt x="1071033" y="1016000"/>
                  <a:pt x="1143000" y="529167"/>
                  <a:pt x="1244600" y="330200"/>
                </a:cubicBezTo>
                <a:cubicBezTo>
                  <a:pt x="1346200" y="131233"/>
                  <a:pt x="1409700" y="65616"/>
                  <a:pt x="1473200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38600" y="457200"/>
            <a:ext cx="1151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Xertrainer</a:t>
            </a:r>
            <a:endParaRPr lang="en-US" b="1" dirty="0"/>
          </a:p>
        </p:txBody>
      </p:sp>
      <p:sp>
        <p:nvSpPr>
          <p:cNvPr id="36" name="Rectangle 35"/>
          <p:cNvSpPr/>
          <p:nvPr/>
        </p:nvSpPr>
        <p:spPr>
          <a:xfrm>
            <a:off x="2590800" y="914400"/>
            <a:ext cx="5867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/>
              <a:t>XERTRAINER</a:t>
            </a:r>
            <a:r>
              <a:rPr lang="en-US" dirty="0" smtClean="0"/>
              <a:t>-The XERTRAINER is off to a slow start but is  gaining interest as more schools, recreation and fitness centers are incorporating it into their daily activities.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5549" y="0"/>
            <a:ext cx="99862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ADOPTERS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Children under age of 18 make up just 28% of all gamers, they are currently the greatest adopters of </a:t>
            </a:r>
            <a:r>
              <a:rPr lang="en-US" dirty="0" err="1" smtClean="0">
                <a:latin typeface="Brush Script MT" pitchFamily="66" charset="0"/>
              </a:rPr>
              <a:t>exergames</a:t>
            </a:r>
            <a:r>
              <a:rPr lang="en-US" dirty="0" smtClean="0">
                <a:latin typeface="Brush Script MT" pitchFamily="66" charset="0"/>
              </a:rPr>
              <a:t>.</a:t>
            </a:r>
          </a:p>
          <a:p>
            <a:r>
              <a:rPr lang="en-US" dirty="0" smtClean="0">
                <a:latin typeface="Brush Script MT" pitchFamily="66" charset="0"/>
              </a:rPr>
              <a:t>Fitness facilities</a:t>
            </a:r>
          </a:p>
          <a:p>
            <a:r>
              <a:rPr lang="en-US" dirty="0" smtClean="0">
                <a:latin typeface="Brush Script MT" pitchFamily="66" charset="0"/>
              </a:rPr>
              <a:t>Youth Centers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-20638"/>
            <a:ext cx="8305800" cy="687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LAGGARDS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rush Script MT" pitchFamily="66" charset="0"/>
              </a:rPr>
              <a:t>High risk schools</a:t>
            </a:r>
          </a:p>
          <a:p>
            <a:r>
              <a:rPr lang="en-US" dirty="0" smtClean="0">
                <a:latin typeface="Brush Script MT" pitchFamily="66" charset="0"/>
              </a:rPr>
              <a:t>Clinics</a:t>
            </a:r>
          </a:p>
          <a:p>
            <a:r>
              <a:rPr lang="en-US" dirty="0" smtClean="0">
                <a:latin typeface="Brush Script MT" pitchFamily="66" charset="0"/>
              </a:rPr>
              <a:t>Low economic families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                                    Concern:</a:t>
            </a:r>
          </a:p>
          <a:p>
            <a:pPr>
              <a:buNone/>
            </a:pPr>
            <a:r>
              <a:rPr lang="en-US" dirty="0" smtClean="0">
                <a:latin typeface="Brush Script MT" pitchFamily="66" charset="0"/>
              </a:rPr>
              <a:t>                          Financial Restraints</a:t>
            </a:r>
          </a:p>
          <a:p>
            <a:pPr>
              <a:buNone/>
            </a:pPr>
            <a:r>
              <a:rPr lang="en-US" dirty="0" smtClean="0">
                <a:latin typeface="Brush Script MT" pitchFamily="66" charset="0"/>
              </a:rPr>
              <a:t>                               Space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ATTRIBUTES FOR ADOPTION OF THE XERTRAINER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Brush Script MT" pitchFamily="66" charset="0"/>
              </a:rPr>
              <a:t>Trialability</a:t>
            </a:r>
            <a:endParaRPr lang="en-US" dirty="0" smtClean="0">
              <a:latin typeface="Brush Script MT" pitchFamily="66" charset="0"/>
            </a:endParaRPr>
          </a:p>
          <a:p>
            <a:pPr>
              <a:buNone/>
            </a:pPr>
            <a:r>
              <a:rPr lang="en-US" dirty="0" smtClean="0">
                <a:latin typeface="Brush Script MT" pitchFamily="66" charset="0"/>
              </a:rPr>
              <a:t> </a:t>
            </a:r>
            <a:r>
              <a:rPr lang="en-US" dirty="0" smtClean="0">
                <a:latin typeface="Brush Script MT" pitchFamily="66" charset="0"/>
              </a:rPr>
              <a:t>        “the degree to which an innovation may be experimented with on a limited basis”</a:t>
            </a:r>
          </a:p>
          <a:p>
            <a:pPr>
              <a:buNone/>
            </a:pPr>
            <a:endParaRPr lang="en-US" dirty="0" smtClean="0">
              <a:latin typeface="Brush Script MT" pitchFamily="66" charset="0"/>
            </a:endParaRPr>
          </a:p>
          <a:p>
            <a:r>
              <a:rPr lang="en-US" dirty="0" err="1" smtClean="0">
                <a:latin typeface="Brush Script MT" pitchFamily="66" charset="0"/>
              </a:rPr>
              <a:t>Observability</a:t>
            </a:r>
            <a:endParaRPr lang="en-US" dirty="0" smtClean="0">
              <a:latin typeface="Brush Script MT" pitchFamily="66" charset="0"/>
            </a:endParaRPr>
          </a:p>
          <a:p>
            <a:pPr>
              <a:buNone/>
            </a:pPr>
            <a:r>
              <a:rPr lang="en-US" dirty="0" smtClean="0">
                <a:latin typeface="Brush Script MT" pitchFamily="66" charset="0"/>
              </a:rPr>
              <a:t> </a:t>
            </a:r>
            <a:r>
              <a:rPr lang="en-US" dirty="0" smtClean="0">
                <a:latin typeface="Brush Script MT" pitchFamily="66" charset="0"/>
              </a:rPr>
              <a:t>        “the degree to which results of an innovation are visible to others”</a:t>
            </a:r>
          </a:p>
          <a:p>
            <a:pPr>
              <a:buNone/>
            </a:pPr>
            <a:r>
              <a:rPr lang="en-US" dirty="0" smtClean="0">
                <a:latin typeface="Brush Script MT" pitchFamily="66" charset="0"/>
              </a:rPr>
              <a:t> </a:t>
            </a:r>
            <a:r>
              <a:rPr lang="en-US" dirty="0" smtClean="0">
                <a:latin typeface="Brush Script MT" pitchFamily="66" charset="0"/>
              </a:rPr>
              <a:t>                      Rogers, 2003, pg. 258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portwall XerTrainer   Interactive Group Fitness and Sports Training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81200" y="1752600"/>
            <a:ext cx="5334000" cy="4000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762000"/>
            <a:ext cx="8011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hlinkClick r:id="rId4"/>
              </a:rPr>
              <a:t>http://www.youtube.com/watch?v=A83QMYqTPYg&amp;feature=youtube_gdata_player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52800" y="3810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 Clip link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55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QUOTES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Brush Script MT" pitchFamily="66" charset="0"/>
              </a:rPr>
              <a:t>“We use them as a bit of a carrot,” he says, “for academic as well as activity reasons. Kids tend to be creative and want to move and be active.” Retrieved from: http://www.foxnews.com/story/0%2C2933%2C144761%2C00.html</a:t>
            </a:r>
          </a:p>
          <a:p>
            <a:r>
              <a:rPr lang="en-US" sz="2400" dirty="0" smtClean="0">
                <a:latin typeface="Brush Script MT" pitchFamily="66" charset="0"/>
              </a:rPr>
              <a:t>“</a:t>
            </a:r>
            <a:r>
              <a:rPr lang="en-US" sz="2400" dirty="0" err="1" smtClean="0">
                <a:latin typeface="Brush Script MT" pitchFamily="66" charset="0"/>
              </a:rPr>
              <a:t>Exergaming</a:t>
            </a:r>
            <a:r>
              <a:rPr lang="en-US" sz="2400" dirty="0" smtClean="0">
                <a:latin typeface="Brush Script MT" pitchFamily="66" charset="0"/>
              </a:rPr>
              <a:t>”—or using video games to trigger exercise—is the latest trend in physical education programs, as educators try to get a broader range of students to exercise more regularly and </a:t>
            </a:r>
            <a:r>
              <a:rPr lang="en-US" sz="2400" dirty="0" err="1" smtClean="0">
                <a:latin typeface="Brush Script MT" pitchFamily="66" charset="0"/>
              </a:rPr>
              <a:t>rigorouslY</a:t>
            </a:r>
            <a:r>
              <a:rPr lang="en-US" sz="2400" dirty="0" smtClean="0">
                <a:latin typeface="Brush Script MT" pitchFamily="66" charset="0"/>
              </a:rPr>
              <a:t>”.  Retrieved from: </a:t>
            </a:r>
            <a:r>
              <a:rPr lang="en-US" sz="2400" dirty="0" smtClean="0">
                <a:latin typeface="Brush Script MT" pitchFamily="66" charset="0"/>
                <a:hlinkClick r:id="rId2"/>
              </a:rPr>
              <a:t>http://www.edweek.org/dd/articles/2008/04/30/04physed2_web.h01.html</a:t>
            </a:r>
            <a:endParaRPr lang="en-US" sz="2400" dirty="0" smtClean="0">
              <a:latin typeface="Brush Script MT" pitchFamily="66" charset="0"/>
            </a:endParaRPr>
          </a:p>
          <a:p>
            <a:r>
              <a:rPr lang="en-US" sz="2400" dirty="0" smtClean="0">
                <a:latin typeface="Brush Script MT" pitchFamily="66" charset="0"/>
              </a:rPr>
              <a:t>“I think that as instructional technology changes, and we keep up with technology in our core classes of math, language arts and science, AMS 5-6 principal Matt Schwartz said </a:t>
            </a:r>
            <a:r>
              <a:rPr lang="en-US" sz="2400" dirty="0" err="1" smtClean="0">
                <a:latin typeface="Brush Script MT" pitchFamily="66" charset="0"/>
              </a:rPr>
              <a:t>its</a:t>
            </a:r>
            <a:r>
              <a:rPr lang="en-US" sz="2400" dirty="0" smtClean="0">
                <a:latin typeface="Brush Script MT" pitchFamily="66" charset="0"/>
              </a:rPr>
              <a:t> important that the exploratory classes like art, music and physical education move into technology too, because it promotes a higher level of participation and activity”. Retrieved from: </a:t>
            </a:r>
            <a:r>
              <a:rPr lang="en-US" sz="2400" dirty="0" smtClean="0">
                <a:latin typeface="Brush Script MT" pitchFamily="66" charset="0"/>
                <a:hlinkClick r:id="rId3"/>
              </a:rPr>
              <a:t>http://www.exergamefitness.com/wordpress/?tag=exergaming-in-school</a:t>
            </a:r>
            <a:endParaRPr lang="en-US" sz="2400" dirty="0" smtClean="0">
              <a:latin typeface="Brush Script MT" pitchFamily="66" charset="0"/>
            </a:endParaRPr>
          </a:p>
          <a:p>
            <a:endParaRPr lang="en-US" sz="2000" dirty="0" smtClean="0"/>
          </a:p>
          <a:p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QUOTES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Brush Script MT" pitchFamily="66" charset="0"/>
              </a:rPr>
              <a:t>"Physical education instruction, the way it used to be, doesn't work anymore,” said interim Superintendent </a:t>
            </a:r>
            <a:r>
              <a:rPr lang="en-US" sz="2800" dirty="0" err="1" smtClean="0">
                <a:latin typeface="Brush Script MT" pitchFamily="66" charset="0"/>
              </a:rPr>
              <a:t>Garnell</a:t>
            </a:r>
            <a:r>
              <a:rPr lang="en-US" sz="2800" dirty="0" smtClean="0">
                <a:latin typeface="Brush Script MT" pitchFamily="66" charset="0"/>
              </a:rPr>
              <a:t> Bailey. "We have to meet our children where they are. We have to use the technology available to us to keep our students energized and active."</a:t>
            </a:r>
          </a:p>
          <a:p>
            <a:r>
              <a:rPr lang="en-US" sz="2800" dirty="0" smtClean="0">
                <a:latin typeface="Brush Script MT" pitchFamily="66" charset="0"/>
              </a:rPr>
              <a:t>"We expect participation to be up near 100 percent, which is almost unheard of,"</a:t>
            </a:r>
          </a:p>
          <a:p>
            <a:r>
              <a:rPr lang="en-US" sz="2800" dirty="0" smtClean="0">
                <a:latin typeface="Brush Script MT" pitchFamily="66" charset="0"/>
              </a:rPr>
              <a:t>Retrieved from: http://www.gamefwd.org/index.php?option=com_content&amp;view=article&amp;id=400:fwd-news-revisiting-the-benefits-of-exergaming&amp;catid=54:health-a-fitness-games&amp;Itemid=43</a:t>
            </a:r>
            <a:endParaRPr lang="en-US" sz="28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2"/>
              </a:rPr>
              <a:t>http://xergames.com/markets/education.html</a:t>
            </a:r>
            <a:endParaRPr lang="en-US" dirty="0" smtClean="0"/>
          </a:p>
          <a:p>
            <a:r>
              <a:rPr lang="en-US" dirty="0" smtClean="0"/>
              <a:t>http://en.wikipedia.org/wiki/Exergaming</a:t>
            </a:r>
          </a:p>
          <a:p>
            <a:r>
              <a:rPr lang="en-US" dirty="0" smtClean="0">
                <a:hlinkClick r:id="rId3"/>
              </a:rPr>
              <a:t>http://www.comm.ucsb.edu/faculty/lieberman/exergames</a:t>
            </a:r>
            <a:r>
              <a:rPr lang="en-US" dirty="0" smtClean="0"/>
              <a:t>. </a:t>
            </a:r>
          </a:p>
          <a:p>
            <a:r>
              <a:rPr lang="en-US" dirty="0" smtClean="0">
                <a:hlinkClick r:id="rId4"/>
              </a:rPr>
              <a:t>http://xergames.com/aboutus/casestudiesresearch.html</a:t>
            </a:r>
            <a:endParaRPr lang="en-US" dirty="0" smtClean="0"/>
          </a:p>
          <a:p>
            <a:r>
              <a:rPr lang="en-US" i="1" dirty="0" smtClean="0">
                <a:hlinkClick r:id="rId5"/>
              </a:rPr>
              <a:t>www.absoluteastronomy.com/topics/</a:t>
            </a:r>
            <a:r>
              <a:rPr lang="en-US" b="1" i="1" dirty="0" smtClean="0">
                <a:hlinkClick r:id="rId5"/>
              </a:rPr>
              <a:t>Exergaming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Shasek</a:t>
            </a:r>
            <a:r>
              <a:rPr lang="en-US" dirty="0" smtClean="0"/>
              <a:t>, J. (2005). </a:t>
            </a:r>
            <a:r>
              <a:rPr lang="en-US" u="sng" dirty="0" smtClean="0"/>
              <a:t>Revive! The Workplace-Break</a:t>
            </a:r>
            <a:r>
              <a:rPr lang="en-US" dirty="0" smtClean="0"/>
              <a:t>. Unpublished report, </a:t>
            </a:r>
            <a:r>
              <a:rPr lang="en-US" dirty="0" err="1" smtClean="0"/>
              <a:t>RedOctane</a:t>
            </a:r>
            <a:r>
              <a:rPr lang="en-US" dirty="0" smtClean="0"/>
              <a:t>, Inc., Sunnyvale, CA.</a:t>
            </a:r>
          </a:p>
          <a:p>
            <a:endParaRPr lang="en-US" b="1" i="1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err="1" smtClean="0"/>
              <a:t>Exergaming</a:t>
            </a:r>
            <a:endParaRPr lang="en-US" sz="5400" dirty="0" smtClean="0"/>
          </a:p>
        </p:txBody>
      </p:sp>
      <p:pic>
        <p:nvPicPr>
          <p:cNvPr id="2050" name="Picture 2" descr="http://www.ucalgary.ca/exergaming/files/exergaming/images/Excer-gaming-0104.img_assist_cust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1809750" cy="1809751"/>
          </a:xfrm>
          <a:prstGeom prst="rect">
            <a:avLst/>
          </a:prstGeom>
          <a:noFill/>
        </p:spPr>
      </p:pic>
      <p:pic>
        <p:nvPicPr>
          <p:cNvPr id="2052" name="Picture 4" descr="http://www.ucalgary.ca/exergaming/files/exergaming/images/Excer-gaming-0052.img_assist_cust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914400"/>
            <a:ext cx="1809750" cy="1809751"/>
          </a:xfrm>
          <a:prstGeom prst="rect">
            <a:avLst/>
          </a:prstGeom>
          <a:noFill/>
        </p:spPr>
      </p:pic>
      <p:pic>
        <p:nvPicPr>
          <p:cNvPr id="2054" name="Picture 6" descr="http://www.ucalgary.ca/exergaming/files/exergaming/images/Excer-gaming-0063-SQ.img_assist_custo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838200"/>
            <a:ext cx="1809750" cy="180975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81000" y="2895600"/>
            <a:ext cx="8229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Brush Script MT" pitchFamily="66" charset="0"/>
              </a:rPr>
              <a:t>“Video game playing used to be a sedentary pastime, but now a variety of games are compelling us to get up and move. These games –  called “</a:t>
            </a:r>
            <a:r>
              <a:rPr lang="en-US" sz="3200" dirty="0" err="1" smtClean="0">
                <a:latin typeface="Brush Script MT" pitchFamily="66" charset="0"/>
              </a:rPr>
              <a:t>exergames</a:t>
            </a:r>
            <a:r>
              <a:rPr lang="en-US" sz="3200" dirty="0" smtClean="0">
                <a:latin typeface="Brush Script MT" pitchFamily="66" charset="0"/>
              </a:rPr>
              <a:t>”  involve the player in dance, aerobics, kick-boxing, sports moves, martial arts, or other forms of physical activity and exertion as the way to interact within the game”. http://www.comm.ucsb.edu/lieberman_flash.htm</a:t>
            </a:r>
            <a:endParaRPr lang="en-US" sz="32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6267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Autofit/>
          </a:bodyPr>
          <a:lstStyle/>
          <a:p>
            <a:r>
              <a:rPr lang="en-US" sz="4400" dirty="0" smtClean="0">
                <a:latin typeface="Brush Script MT" pitchFamily="66" charset="0"/>
              </a:rPr>
              <a:t>Inactive </a:t>
            </a:r>
            <a:r>
              <a:rPr lang="en-US" sz="4400" dirty="0">
                <a:latin typeface="Brush Script MT" pitchFamily="66" charset="0"/>
              </a:rPr>
              <a:t>lifestyles have impacted the amount that children exercise </a:t>
            </a:r>
            <a:r>
              <a:rPr lang="en-US" sz="4400" dirty="0" smtClean="0">
                <a:latin typeface="Brush Script MT" pitchFamily="66" charset="0"/>
              </a:rPr>
              <a:t>and </a:t>
            </a:r>
            <a:r>
              <a:rPr lang="en-US" sz="4400" dirty="0">
                <a:latin typeface="Brush Script MT" pitchFamily="66" charset="0"/>
              </a:rPr>
              <a:t>their desire to </a:t>
            </a:r>
            <a:r>
              <a:rPr lang="en-US" sz="4400" dirty="0" smtClean="0">
                <a:latin typeface="Brush Script MT" pitchFamily="66" charset="0"/>
              </a:rPr>
              <a:t>exercise</a:t>
            </a:r>
            <a:r>
              <a:rPr lang="en-US" sz="4400" i="1" dirty="0">
                <a:latin typeface="Brush Script MT" pitchFamily="66" charset="0"/>
              </a:rPr>
              <a:t> </a:t>
            </a:r>
            <a:r>
              <a:rPr lang="en-US" sz="4400" i="1" dirty="0" smtClean="0">
                <a:latin typeface="Brush Script MT" pitchFamily="66" charset="0"/>
              </a:rPr>
              <a:t>but not all children are interested </a:t>
            </a:r>
            <a:r>
              <a:rPr lang="en-US" sz="4400" i="1" dirty="0">
                <a:latin typeface="Brush Script MT" pitchFamily="66" charset="0"/>
              </a:rPr>
              <a:t>in organized </a:t>
            </a:r>
            <a:r>
              <a:rPr lang="en-US" sz="4400" i="1" dirty="0" smtClean="0">
                <a:latin typeface="Brush Script MT" pitchFamily="66" charset="0"/>
              </a:rPr>
              <a:t>sports. Schools </a:t>
            </a:r>
            <a:r>
              <a:rPr lang="en-US" sz="4400" i="1" dirty="0">
                <a:latin typeface="Brush Script MT" pitchFamily="66" charset="0"/>
              </a:rPr>
              <a:t>are trying to make their </a:t>
            </a:r>
            <a:r>
              <a:rPr lang="en-US" sz="4400" i="1" dirty="0" err="1" smtClean="0">
                <a:latin typeface="Brush Script MT" pitchFamily="66" charset="0"/>
              </a:rPr>
              <a:t>P.E.classes</a:t>
            </a:r>
            <a:r>
              <a:rPr lang="en-US" sz="4400" i="1" dirty="0" smtClean="0">
                <a:latin typeface="Brush Script MT" pitchFamily="66" charset="0"/>
              </a:rPr>
              <a:t> </a:t>
            </a:r>
            <a:r>
              <a:rPr lang="en-US" sz="4400" i="1" dirty="0">
                <a:latin typeface="Brush Script MT" pitchFamily="66" charset="0"/>
              </a:rPr>
              <a:t>more inclusive to children </a:t>
            </a:r>
            <a:r>
              <a:rPr lang="en-US" sz="4400" i="1" dirty="0" smtClean="0">
                <a:latin typeface="Brush Script MT" pitchFamily="66" charset="0"/>
              </a:rPr>
              <a:t>of different sizes, abilities </a:t>
            </a:r>
            <a:r>
              <a:rPr lang="en-US" sz="4400" i="1" dirty="0">
                <a:latin typeface="Brush Script MT" pitchFamily="66" charset="0"/>
              </a:rPr>
              <a:t>and </a:t>
            </a:r>
            <a:r>
              <a:rPr lang="en-US" sz="4400" i="1" dirty="0" smtClean="0">
                <a:latin typeface="Brush Script MT" pitchFamily="66" charset="0"/>
              </a:rPr>
              <a:t>interests.</a:t>
            </a:r>
            <a:endParaRPr lang="en-US" sz="44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685800"/>
            <a:ext cx="9144000" cy="9716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>
            <a:noAutofit/>
          </a:bodyPr>
          <a:lstStyle/>
          <a:p>
            <a:r>
              <a:rPr lang="en-US" sz="3600" dirty="0" err="1" smtClean="0">
                <a:latin typeface="Brush Script MT" pitchFamily="66" charset="0"/>
              </a:rPr>
              <a:t>Exergaming</a:t>
            </a:r>
            <a:r>
              <a:rPr lang="en-US" sz="3600" dirty="0" smtClean="0">
                <a:latin typeface="Brush Script MT" pitchFamily="66" charset="0"/>
              </a:rPr>
              <a:t> is especially important for at-risk populations, specifically children who carry excess body weight and it appears to be a potentially innovative strategy that can be used to reduce down time, increase loyalty to exercise programs, and promote enjoyment of physical activity.</a:t>
            </a:r>
          </a:p>
          <a:p>
            <a:r>
              <a:rPr lang="en-US" sz="3600" dirty="0" err="1" smtClean="0">
                <a:latin typeface="Brush Script MT" pitchFamily="66" charset="0"/>
              </a:rPr>
              <a:t>Exergaming</a:t>
            </a:r>
            <a:r>
              <a:rPr lang="en-US" sz="3600" dirty="0" smtClean="0">
                <a:latin typeface="Brush Script MT" pitchFamily="66" charset="0"/>
              </a:rPr>
              <a:t> provides a new and exciting way to draw students into a healthy lifestyle by letting them experience the fun and confidence associated with being physically fit.</a:t>
            </a:r>
            <a:endParaRPr lang="en-US" sz="36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/>
          </a:bodyPr>
          <a:lstStyle/>
          <a:p>
            <a:r>
              <a:rPr lang="en-US" sz="3800" dirty="0" err="1" smtClean="0">
                <a:latin typeface="Brush Script MT" pitchFamily="66" charset="0"/>
              </a:rPr>
              <a:t>Exergaming</a:t>
            </a:r>
            <a:r>
              <a:rPr lang="en-US" sz="3800" dirty="0" smtClean="0">
                <a:latin typeface="Brush Script MT" pitchFamily="66" charset="0"/>
              </a:rPr>
              <a:t> is popular in the US and research is finding that it can improve players’ stress levels, weight management, fitness, and health.</a:t>
            </a:r>
          </a:p>
          <a:p>
            <a:r>
              <a:rPr lang="en-US" sz="3800" dirty="0" smtClean="0">
                <a:latin typeface="Brush Script MT" pitchFamily="66" charset="0"/>
              </a:rPr>
              <a:t>Documented research indicates that physical activity through </a:t>
            </a:r>
            <a:r>
              <a:rPr lang="en-US" sz="3800" dirty="0" err="1" smtClean="0">
                <a:latin typeface="Brush Script MT" pitchFamily="66" charset="0"/>
              </a:rPr>
              <a:t>exergaming</a:t>
            </a:r>
            <a:r>
              <a:rPr lang="en-US" sz="3800" dirty="0" smtClean="0">
                <a:latin typeface="Brush Script MT" pitchFamily="66" charset="0"/>
              </a:rPr>
              <a:t> benefit cardio-vascular health,  reduction of anxiety, improved sensory-motor learning, and improved cognitive alertness and performance (</a:t>
            </a:r>
            <a:r>
              <a:rPr lang="en-US" sz="3800" dirty="0" err="1" smtClean="0">
                <a:latin typeface="Brush Script MT" pitchFamily="66" charset="0"/>
              </a:rPr>
              <a:t>Shasek</a:t>
            </a:r>
            <a:r>
              <a:rPr lang="en-US" sz="3800" dirty="0" smtClean="0">
                <a:latin typeface="Brush Script MT" pitchFamily="66" charset="0"/>
              </a:rPr>
              <a:t>, 2005).</a:t>
            </a:r>
          </a:p>
          <a:p>
            <a:endParaRPr lang="en-US" sz="36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43840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382000" cy="6400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Brush Script MT" pitchFamily="66" charset="0"/>
              </a:rPr>
              <a:t>The first true attempt at what would later be called </a:t>
            </a:r>
            <a:r>
              <a:rPr lang="en-US" sz="3600" dirty="0" err="1" smtClean="0">
                <a:latin typeface="Brush Script MT" pitchFamily="66" charset="0"/>
              </a:rPr>
              <a:t>Exertainment</a:t>
            </a:r>
            <a:r>
              <a:rPr lang="en-US" sz="3600" dirty="0" smtClean="0">
                <a:latin typeface="Brush Script MT" pitchFamily="66" charset="0"/>
              </a:rPr>
              <a:t> was the Atari </a:t>
            </a:r>
            <a:r>
              <a:rPr lang="en-US" sz="3600" i="1" dirty="0" smtClean="0">
                <a:latin typeface="Brush Script MT" pitchFamily="66" charset="0"/>
              </a:rPr>
              <a:t>Puffer</a:t>
            </a:r>
            <a:r>
              <a:rPr lang="en-US" sz="3600" dirty="0" smtClean="0">
                <a:latin typeface="Brush Script MT" pitchFamily="66" charset="0"/>
              </a:rPr>
              <a:t> project (1982). This was an exercise bike that would hook up to an Atari 400/800 or 5200 system</a:t>
            </a:r>
          </a:p>
          <a:p>
            <a:endParaRPr lang="en-US" sz="3600" dirty="0" smtClean="0">
              <a:latin typeface="Brush Script MT" pitchFamily="66" charset="0"/>
            </a:endParaRPr>
          </a:p>
          <a:p>
            <a:endParaRPr lang="en-US" sz="3600" dirty="0" smtClean="0">
              <a:latin typeface="Brush Script MT" pitchFamily="66" charset="0"/>
            </a:endParaRPr>
          </a:p>
          <a:p>
            <a:r>
              <a:rPr lang="en-US" sz="3600" dirty="0" smtClean="0">
                <a:latin typeface="Brush Script MT" pitchFamily="66" charset="0"/>
              </a:rPr>
              <a:t>The first </a:t>
            </a:r>
            <a:r>
              <a:rPr lang="en-US" sz="3600" dirty="0" err="1" smtClean="0">
                <a:latin typeface="Brush Script MT" pitchFamily="66" charset="0"/>
              </a:rPr>
              <a:t>exergaming</a:t>
            </a:r>
            <a:r>
              <a:rPr lang="en-US" sz="3600" dirty="0" smtClean="0">
                <a:latin typeface="Brush Script MT" pitchFamily="66" charset="0"/>
              </a:rPr>
              <a:t> system released to the market was the 1986 </a:t>
            </a:r>
            <a:r>
              <a:rPr lang="en-US" sz="3600" i="1" dirty="0" err="1" smtClean="0">
                <a:latin typeface="Brush Script MT" pitchFamily="66" charset="0"/>
              </a:rPr>
              <a:t>Computrainer</a:t>
            </a:r>
            <a:r>
              <a:rPr lang="en-US" sz="3600" dirty="0" smtClean="0">
                <a:latin typeface="Brush Script MT" pitchFamily="66" charset="0"/>
              </a:rPr>
              <a:t> and designed as a training aid and motivational tool</a:t>
            </a:r>
            <a:endParaRPr lang="en-US" sz="3600" dirty="0">
              <a:latin typeface="Brush Script MT" pitchFamily="66" charset="0"/>
            </a:endParaRPr>
          </a:p>
        </p:txBody>
      </p:sp>
      <p:pic>
        <p:nvPicPr>
          <p:cNvPr id="5125" name="Picture 5" descr="http://www.trinewbies.com/tno_images/computrainer0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5314949"/>
            <a:ext cx="2200275" cy="1543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HISTORY OF EXERGAMES</a:t>
            </a:r>
            <a:endParaRPr lang="en-US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81000" y="874079"/>
            <a:ext cx="90678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1982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Amiga releases the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1D75CF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  <a:hlinkClick r:id="rId2" tooltip="Joyboard on Wikipedia"/>
              </a:rPr>
              <a:t>Joyboard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, a stand-on peripheral for a skiing game (total flop)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1982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Atari conceptualizes the Puffer project, an exercise-controlled bike for the 400/800 or 5200 systems (abandoned and never released)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1986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RacerMate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releases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1D75CF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  <a:hlinkClick r:id="rId3" tooltip="CompuTrainer"/>
              </a:rPr>
              <a:t>CompuTrainer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for the NES, a training aid and motivational tool where users pedal along roads (very expensive)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1988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Namco releases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1D75CF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  <a:hlinkClick r:id="rId4" tooltip="NES Family Trainer"/>
              </a:rPr>
              <a:t>Family Trainer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Power Pad for the NES, a floor mat game controller complete with giant buttons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1989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Mattel and Nintendo release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1D75CF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  <a:hlinkClick r:id="rId5" tooltip="Power Glove"/>
              </a:rPr>
              <a:t>Power Glove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for the NES, a robotic glove peripheral controller (users found to be relatively inoperable)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1989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Namco releases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1D75CF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  <a:hlinkClick r:id="rId6" tooltip="Dance Aerobics"/>
              </a:rPr>
              <a:t>Dance Aerobics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, an aerobics video game for the Power Pad and NES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1992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CyberGear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Inc releases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1D75CF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  <a:hlinkClick r:id="rId7" tooltip="Tectrix VR"/>
              </a:rPr>
              <a:t>Tectrix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1D75CF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  <a:hlinkClick r:id="rId7" tooltip="Tectrix VR"/>
              </a:rPr>
              <a:t> VR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Bike and Climber, a software driven interactive bike and stair stepper (difficult to maintain and master)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1995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Nintendo and Life Fitness release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1D75CF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  <a:hlinkClick r:id="rId8" tooltip="Exertainment System"/>
              </a:rPr>
              <a:t>Extertainment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1D75CF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  <a:hlinkClick r:id="rId8" tooltip="Exertainment System"/>
              </a:rPr>
              <a:t> System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, an exercise bike with corresponding on-screen games ($3,500 price tag)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1996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Namco releases Prop Cycle, an exercise bike game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1998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Konami releases Dance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Dance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Revolution (and the era of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exergaming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truly begins)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2001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UK company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Exertris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unties with Microsoft to release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1D75CF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  <a:hlinkClick r:id="rId9" tooltip="Exertris Interactive Exercise Bike"/>
              </a:rPr>
              <a:t>Exertris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1D75CF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  <a:hlinkClick r:id="rId9" tooltip="Exertris Interactive Exercise Bike"/>
              </a:rPr>
              <a:t> Interactive Exercise Bike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, an interactive gaming workout cycle for Windows CE and XP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2003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Cat Eye Fitness releases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GameBike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, a racing bike for PlayStation 1 and 2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2004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Respondesign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releases Yourself! Fitness, a virtual trainer for PlayStation 2 and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XBox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2005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Bodypad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is released, a suite of controllers for knees, waist, elbows and hands for PlayStation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2007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Gamercise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releases power stepper and pedal peripherals, a power supply system that requires footwork from the player to power consoles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2007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Fischer-Price releases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1D75CF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  <a:hlinkClick r:id="rId10" tooltip="Smart Cycle"/>
              </a:rPr>
              <a:t>Smart Cycle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, a miniaturized stationary cycle arcade system for children ages 3 to 6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2008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Nintendo releases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Wii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Fit, a personalized training board for the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Wii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2009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Electronic Arts releases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1D75CF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  <a:hlinkClick r:id="rId11" tooltip="EA Sports Active"/>
              </a:rPr>
              <a:t>EA Sports Active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, an advanced workout peripheral for the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Wii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2010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Sony releases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1D75CF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  <a:hlinkClick r:id="rId12" tooltip="Playstation Move"/>
              </a:rPr>
              <a:t>Move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, a motion controller for the PS3 (coming to U.S. in September)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2010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 Microsoft releases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1D75CF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  <a:hlinkClick r:id="rId13" tooltip="Xbox 360 Kinect"/>
              </a:rPr>
              <a:t>Kinect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, a motion gaming system for the Xbox 360 (coming to U.S. in November)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200" dirty="0" smtClean="0">
                <a:latin typeface="Arial" pitchFamily="34" charset="0"/>
                <a:cs typeface="Arial" pitchFamily="34" charset="0"/>
                <a:hlinkClick r:id="rId14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sz="1200" dirty="0" smtClean="0">
                <a:latin typeface="Arial" pitchFamily="34" charset="0"/>
                <a:cs typeface="Arial" pitchFamily="34" charset="0"/>
                <a:hlinkClick r:id="rId14"/>
              </a:rPr>
              <a:t>http</a:t>
            </a:r>
            <a:r>
              <a:rPr lang="en-US" sz="1200" dirty="0" smtClean="0">
                <a:latin typeface="Arial" pitchFamily="34" charset="0"/>
                <a:cs typeface="Arial" pitchFamily="34" charset="0"/>
                <a:hlinkClick r:id="rId14"/>
              </a:rPr>
              <a:t>://www.healthgamers.com/2010/exergaming/the-history-of-exergames</a:t>
            </a:r>
            <a:r>
              <a:rPr lang="en-US" sz="1200" dirty="0" smtClean="0">
                <a:latin typeface="Arial" pitchFamily="34" charset="0"/>
                <a:cs typeface="Arial" pitchFamily="34" charset="0"/>
                <a:hlinkClick r:id="rId14"/>
              </a:rPr>
              <a:t>/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838200"/>
            <a:ext cx="70866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latin typeface="Brush Script MT" pitchFamily="66" charset="0"/>
              </a:rPr>
              <a:t>Exergame</a:t>
            </a:r>
            <a:r>
              <a:rPr lang="en-US" sz="4000" dirty="0" smtClean="0">
                <a:latin typeface="Brush Script MT" pitchFamily="66" charset="0"/>
              </a:rPr>
              <a:t> resellers have developed fitness centers and specialist room designs with </a:t>
            </a:r>
            <a:r>
              <a:rPr lang="en-US" sz="4000" dirty="0" err="1" smtClean="0">
                <a:latin typeface="Brush Script MT" pitchFamily="66" charset="0"/>
              </a:rPr>
              <a:t>programmes</a:t>
            </a:r>
            <a:r>
              <a:rPr lang="en-US" sz="4000" dirty="0" smtClean="0">
                <a:latin typeface="Brush Script MT" pitchFamily="66" charset="0"/>
              </a:rPr>
              <a:t> that focus entirely on creating environments for young people using </a:t>
            </a:r>
            <a:r>
              <a:rPr lang="en-US" sz="4000" dirty="0" err="1" smtClean="0">
                <a:latin typeface="Brush Script MT" pitchFamily="66" charset="0"/>
              </a:rPr>
              <a:t>exergaming</a:t>
            </a:r>
            <a:r>
              <a:rPr lang="en-US" sz="4000" dirty="0" smtClean="0">
                <a:latin typeface="Brush Script MT" pitchFamily="66" charset="0"/>
              </a:rPr>
              <a:t> for fitness. </a:t>
            </a:r>
            <a:r>
              <a:rPr lang="en-US" sz="4000" dirty="0" err="1" smtClean="0">
                <a:latin typeface="Brush Script MT" pitchFamily="66" charset="0"/>
              </a:rPr>
              <a:t>Exergaming</a:t>
            </a:r>
            <a:r>
              <a:rPr lang="en-US" sz="4000" dirty="0" smtClean="0">
                <a:latin typeface="Brush Script MT" pitchFamily="66" charset="0"/>
              </a:rPr>
              <a:t> can be found as part of larger fitness facilities or dedicated gyms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</TotalTime>
  <Words>1424</Words>
  <Application>Microsoft Office PowerPoint</Application>
  <PresentationFormat>On-screen Show (4:3)</PresentationFormat>
  <Paragraphs>175</Paragraphs>
  <Slides>22</Slides>
  <Notes>6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Diffusion of Innovations Multimedia Presentation Xergaming with focus on Xertrainer</vt:lpstr>
      <vt:lpstr>Slide 2</vt:lpstr>
      <vt:lpstr>Slide 3</vt:lpstr>
      <vt:lpstr>NEED</vt:lpstr>
      <vt:lpstr>NEED</vt:lpstr>
      <vt:lpstr>RESEARCH</vt:lpstr>
      <vt:lpstr>DEVELOPMENT</vt:lpstr>
      <vt:lpstr>HISTORY OF EXERGAMES</vt:lpstr>
      <vt:lpstr>COMMERCIALIZATION</vt:lpstr>
      <vt:lpstr>Slide 10</vt:lpstr>
      <vt:lpstr>Slide 11</vt:lpstr>
      <vt:lpstr>RESEARCH Xertrainer</vt:lpstr>
      <vt:lpstr>DEVELOPMENT</vt:lpstr>
      <vt:lpstr>COMMERCIALIZATION</vt:lpstr>
      <vt:lpstr>Slide 15</vt:lpstr>
      <vt:lpstr>BENEFITS</vt:lpstr>
      <vt:lpstr>EARLY ADOPTERS</vt:lpstr>
      <vt:lpstr>LAGGARDS</vt:lpstr>
      <vt:lpstr>ATTRIBUTES FOR ADOPTION OF THE XERTRAINER</vt:lpstr>
      <vt:lpstr>QUOTES</vt:lpstr>
      <vt:lpstr>QUOTES</vt:lpstr>
      <vt:lpstr>REFERENCES</vt:lpstr>
    </vt:vector>
  </TitlesOfParts>
  <Company>BCPS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Diffusion of Innovations Multimedia Presentation</dc:title>
  <dc:creator>Sue Beer</dc:creator>
  <cp:lastModifiedBy>Sue Beer</cp:lastModifiedBy>
  <cp:revision>68</cp:revision>
  <dcterms:created xsi:type="dcterms:W3CDTF">2011-10-02T19:33:53Z</dcterms:created>
  <dcterms:modified xsi:type="dcterms:W3CDTF">2011-10-27T02:23:58Z</dcterms:modified>
</cp:coreProperties>
</file>