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2" r:id="rId3"/>
    <p:sldId id="263" r:id="rId4"/>
    <p:sldId id="257" r:id="rId5"/>
    <p:sldId id="267" r:id="rId6"/>
    <p:sldId id="265" r:id="rId7"/>
    <p:sldId id="264" r:id="rId8"/>
    <p:sldId id="271" r:id="rId9"/>
    <p:sldId id="266" r:id="rId10"/>
    <p:sldId id="273" r:id="rId11"/>
    <p:sldId id="261" r:id="rId12"/>
    <p:sldId id="258" r:id="rId13"/>
    <p:sldId id="259" r:id="rId14"/>
    <p:sldId id="260" r:id="rId15"/>
    <p:sldId id="275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5489" autoAdjust="0"/>
  </p:normalViewPr>
  <p:slideViewPr>
    <p:cSldViewPr>
      <p:cViewPr varScale="1">
        <p:scale>
          <a:sx n="47" d="100"/>
          <a:sy n="47" d="100"/>
        </p:scale>
        <p:origin x="-9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EXERGAMING- </a:t>
            </a:r>
            <a:r>
              <a:rPr lang="en-US" sz="1200" dirty="0" err="1" smtClean="0"/>
              <a:t>Exergaming</a:t>
            </a:r>
            <a:r>
              <a:rPr lang="en-US" sz="1200" dirty="0" smtClean="0"/>
              <a:t>  has developed many protocols in the past, however, in the late 90’s, </a:t>
            </a:r>
            <a:r>
              <a:rPr lang="en-US" sz="1200" dirty="0" err="1" smtClean="0"/>
              <a:t>exergaming</a:t>
            </a:r>
            <a:r>
              <a:rPr lang="en-US" sz="1200" dirty="0" smtClean="0"/>
              <a:t> took off and is now in facilities/households and schools all over the world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XERTRAINER</a:t>
            </a:r>
            <a:r>
              <a:rPr lang="en-US" sz="1200" dirty="0" smtClean="0"/>
              <a:t>-The XERTRAINER is off to a slow start but is  gaining interest as more schools, recreation and fitness centers are incorporating it into their daily activities.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365C-9FC1-455C-B7C0-16D1FA613A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ergamefitness.com/wordpress/?tag=exergaming-in-school" TargetMode="External"/><Relationship Id="rId2" Type="http://schemas.openxmlformats.org/officeDocument/2006/relationships/hyperlink" Target="http://www.edweek.org/dd/articles/2008/04/30/04physed2_web.h01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.ucsb.edu/faculty/lieberman/exergames" TargetMode="External"/><Relationship Id="rId2" Type="http://schemas.openxmlformats.org/officeDocument/2006/relationships/hyperlink" Target="http://xergames.com/markets/educati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bsoluteastronomy.com/topics/Exergaming" TargetMode="External"/><Relationship Id="rId4" Type="http://schemas.openxmlformats.org/officeDocument/2006/relationships/hyperlink" Target="http://xergames.com/aboutus/casestudiesresearch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Relationship Id="rId4" Type="http://schemas.openxmlformats.org/officeDocument/2006/relationships/hyperlink" Target="http://www.youtube.com/watch?v=A83QMYqTPYg&amp;feature=youtube_gdata_playe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1982history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934200" cy="718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Sue Beer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2011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EDUC  7101-2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Walden University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2400"/>
            <a:ext cx="10463284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eform 4"/>
          <p:cNvSpPr/>
          <p:nvPr/>
        </p:nvSpPr>
        <p:spPr>
          <a:xfrm>
            <a:off x="1676400" y="1828800"/>
            <a:ext cx="5257800" cy="4216400"/>
          </a:xfrm>
          <a:custGeom>
            <a:avLst/>
            <a:gdLst>
              <a:gd name="connsiteX0" fmla="*/ 0 w 5139267"/>
              <a:gd name="connsiteY0" fmla="*/ 4521200 h 4521200"/>
              <a:gd name="connsiteX1" fmla="*/ 2082800 w 5139267"/>
              <a:gd name="connsiteY1" fmla="*/ 3759200 h 4521200"/>
              <a:gd name="connsiteX2" fmla="*/ 2946400 w 5139267"/>
              <a:gd name="connsiteY2" fmla="*/ 1346200 h 4521200"/>
              <a:gd name="connsiteX3" fmla="*/ 4800600 w 5139267"/>
              <a:gd name="connsiteY3" fmla="*/ 203200 h 4521200"/>
              <a:gd name="connsiteX4" fmla="*/ 4978400 w 5139267"/>
              <a:gd name="connsiteY4" fmla="*/ 127000 h 4521200"/>
              <a:gd name="connsiteX5" fmla="*/ 4978400 w 5139267"/>
              <a:gd name="connsiteY5" fmla="*/ 127000 h 4521200"/>
              <a:gd name="connsiteX6" fmla="*/ 4978400 w 5139267"/>
              <a:gd name="connsiteY6" fmla="*/ 101600 h 45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39267" h="4521200">
                <a:moveTo>
                  <a:pt x="0" y="4521200"/>
                </a:moveTo>
                <a:cubicBezTo>
                  <a:pt x="795866" y="4404783"/>
                  <a:pt x="1591733" y="4288367"/>
                  <a:pt x="2082800" y="3759200"/>
                </a:cubicBezTo>
                <a:cubicBezTo>
                  <a:pt x="2573867" y="3230033"/>
                  <a:pt x="2493433" y="1938867"/>
                  <a:pt x="2946400" y="1346200"/>
                </a:cubicBezTo>
                <a:cubicBezTo>
                  <a:pt x="3399367" y="753533"/>
                  <a:pt x="4461933" y="406400"/>
                  <a:pt x="4800600" y="203200"/>
                </a:cubicBezTo>
                <a:cubicBezTo>
                  <a:pt x="5139267" y="0"/>
                  <a:pt x="4978400" y="127000"/>
                  <a:pt x="4978400" y="127000"/>
                </a:cubicBezTo>
                <a:lnTo>
                  <a:pt x="4978400" y="127000"/>
                </a:lnTo>
                <a:lnTo>
                  <a:pt x="4978400" y="10160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61722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6172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617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617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600200" y="457200"/>
            <a:ext cx="7620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002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6858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182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66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3429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143000" y="396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143000" y="449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143000" y="5105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066800" y="1066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219200" y="5638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648200" y="0"/>
            <a:ext cx="137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EXERGAMES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85920" y="5934670"/>
            <a:ext cx="5841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Focus on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</a:t>
            </a:r>
            <a:br>
              <a:rPr lang="en-US" dirty="0" smtClean="0"/>
            </a:br>
            <a:r>
              <a:rPr lang="en-US" dirty="0" err="1" smtClean="0"/>
              <a:t>Xertrainer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the </a:t>
            </a:r>
            <a:r>
              <a:rPr lang="en-US" sz="4400" dirty="0" err="1">
                <a:latin typeface="Brush Script MT" pitchFamily="66" charset="0"/>
              </a:rPr>
              <a:t>X</a:t>
            </a:r>
            <a:r>
              <a:rPr lang="en-US" sz="4400" dirty="0" err="1" smtClean="0">
                <a:latin typeface="Brush Script MT" pitchFamily="66" charset="0"/>
              </a:rPr>
              <a:t>ertrainer</a:t>
            </a:r>
            <a:r>
              <a:rPr lang="en-US" sz="4400" dirty="0" smtClean="0">
                <a:latin typeface="Brush Script MT" pitchFamily="66" charset="0"/>
              </a:rPr>
              <a:t> showed higher 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Xertrainers</a:t>
            </a:r>
            <a:r>
              <a:rPr lang="en-US" sz="4000" dirty="0" smtClean="0">
                <a:latin typeface="Brush Script MT" pitchFamily="66" charset="0"/>
              </a:rPr>
              <a:t> </a:t>
            </a:r>
            <a:r>
              <a:rPr lang="en-US" sz="4000" dirty="0" smtClean="0">
                <a:latin typeface="Brush Script MT" pitchFamily="66" charset="0"/>
              </a:rPr>
              <a:t>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76400" y="6172200"/>
            <a:ext cx="103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6172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617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6172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6172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600200" y="457200"/>
            <a:ext cx="76200" cy="5562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00200" y="6019800"/>
            <a:ext cx="7086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762000"/>
            <a:ext cx="1828386" cy="48013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%</a:t>
            </a:r>
          </a:p>
          <a:p>
            <a:endParaRPr lang="en-US" b="1" dirty="0"/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F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N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I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0600" y="6858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1447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800" y="2895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66800" y="1828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66800" y="2362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3429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66800" y="3962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66800" y="449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66800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066800" y="1066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548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6172200" y="4267200"/>
            <a:ext cx="1371600" cy="1778000"/>
          </a:xfrm>
          <a:custGeom>
            <a:avLst/>
            <a:gdLst>
              <a:gd name="connsiteX0" fmla="*/ 0 w 1473200"/>
              <a:gd name="connsiteY0" fmla="*/ 1397000 h 1397000"/>
              <a:gd name="connsiteX1" fmla="*/ 863600 w 1473200"/>
              <a:gd name="connsiteY1" fmla="*/ 1193800 h 1397000"/>
              <a:gd name="connsiteX2" fmla="*/ 1244600 w 1473200"/>
              <a:gd name="connsiteY2" fmla="*/ 330200 h 1397000"/>
              <a:gd name="connsiteX3" fmla="*/ 1473200 w 1473200"/>
              <a:gd name="connsiteY3" fmla="*/ 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200" h="1397000">
                <a:moveTo>
                  <a:pt x="0" y="1397000"/>
                </a:moveTo>
                <a:cubicBezTo>
                  <a:pt x="328083" y="1384300"/>
                  <a:pt x="656167" y="1371600"/>
                  <a:pt x="863600" y="1193800"/>
                </a:cubicBezTo>
                <a:cubicBezTo>
                  <a:pt x="1071033" y="1016000"/>
                  <a:pt x="1143000" y="529167"/>
                  <a:pt x="1244600" y="330200"/>
                </a:cubicBezTo>
                <a:cubicBezTo>
                  <a:pt x="1346200" y="131233"/>
                  <a:pt x="1409700" y="65616"/>
                  <a:pt x="147320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8600" y="457200"/>
            <a:ext cx="1151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Xertrainer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Brush Script MT" pitchFamily="66" charset="0"/>
              </a:rPr>
              <a:t>“We use them as a bit of a carrot,” he says, “for academic as well as activity reasons. Kids tend to be creative and want to move and be active.” Retrieved from: http://www.foxnews.com/story/0%2C2933%2C144761%2C00.html</a:t>
            </a:r>
          </a:p>
          <a:p>
            <a:r>
              <a:rPr lang="en-US" sz="2400" dirty="0" smtClean="0">
                <a:latin typeface="Brush Script MT" pitchFamily="66" charset="0"/>
              </a:rPr>
              <a:t>“</a:t>
            </a:r>
            <a:r>
              <a:rPr lang="en-US" sz="2400" dirty="0" err="1" smtClean="0">
                <a:latin typeface="Brush Script MT" pitchFamily="66" charset="0"/>
              </a:rPr>
              <a:t>Exergaming</a:t>
            </a:r>
            <a:r>
              <a:rPr lang="en-US" sz="2400" dirty="0" smtClean="0">
                <a:latin typeface="Brush Script MT" pitchFamily="66" charset="0"/>
              </a:rPr>
              <a:t>”—or using video games to trigger exercise—is the latest trend in physical education programs, as educators try to get a broader range of students to exercise more regularly and </a:t>
            </a:r>
            <a:r>
              <a:rPr lang="en-US" sz="2400" dirty="0" err="1" smtClean="0">
                <a:latin typeface="Brush Script MT" pitchFamily="66" charset="0"/>
              </a:rPr>
              <a:t>rigorouslY</a:t>
            </a:r>
            <a:r>
              <a:rPr lang="en-US" sz="2400" dirty="0" smtClean="0">
                <a:latin typeface="Brush Script MT" pitchFamily="66" charset="0"/>
              </a:rPr>
              <a:t>”.  </a:t>
            </a:r>
            <a:r>
              <a:rPr lang="en-US" sz="2400" dirty="0" smtClean="0">
                <a:latin typeface="Brush Script MT" pitchFamily="66" charset="0"/>
              </a:rPr>
              <a:t>Retrieved from: </a:t>
            </a:r>
            <a:r>
              <a:rPr lang="en-US" sz="2400" dirty="0" smtClean="0">
                <a:latin typeface="Brush Script MT" pitchFamily="66" charset="0"/>
                <a:hlinkClick r:id="rId2"/>
              </a:rPr>
              <a:t>http://www.edweek.org/dd/articles/2008/04/30/04physed2_web.h01.html</a:t>
            </a:r>
            <a:endParaRPr lang="en-US" sz="2400" dirty="0" smtClean="0">
              <a:latin typeface="Brush Script MT" pitchFamily="66" charset="0"/>
            </a:endParaRPr>
          </a:p>
          <a:p>
            <a:r>
              <a:rPr lang="en-US" sz="2400" dirty="0" smtClean="0">
                <a:latin typeface="Brush Script MT" pitchFamily="66" charset="0"/>
              </a:rPr>
              <a:t>“</a:t>
            </a:r>
            <a:r>
              <a:rPr lang="en-US" sz="2400" dirty="0" smtClean="0">
                <a:latin typeface="Brush Script MT" pitchFamily="66" charset="0"/>
              </a:rPr>
              <a:t>I think that as instructional technology changes, and we keep up with technology in our core classes of math, language arts and science, AMS 5-6 principal Matt Schwartz </a:t>
            </a:r>
            <a:r>
              <a:rPr lang="en-US" sz="2400" dirty="0" smtClean="0">
                <a:latin typeface="Brush Script MT" pitchFamily="66" charset="0"/>
              </a:rPr>
              <a:t>said </a:t>
            </a:r>
            <a:r>
              <a:rPr lang="en-US" sz="2400" dirty="0" smtClean="0">
                <a:latin typeface="Brush Script MT" pitchFamily="66" charset="0"/>
              </a:rPr>
              <a:t></a:t>
            </a:r>
            <a:r>
              <a:rPr lang="en-US" sz="2400" dirty="0" err="1" smtClean="0">
                <a:latin typeface="Brush Script MT" pitchFamily="66" charset="0"/>
              </a:rPr>
              <a:t>its</a:t>
            </a:r>
            <a:r>
              <a:rPr lang="en-US" sz="2400" dirty="0" smtClean="0">
                <a:latin typeface="Brush Script MT" pitchFamily="66" charset="0"/>
              </a:rPr>
              <a:t> important that the exploratory classes like art, music and physical education move into technology too, because it promotes a higher level of participation and </a:t>
            </a:r>
            <a:r>
              <a:rPr lang="en-US" sz="2400" dirty="0" smtClean="0">
                <a:latin typeface="Brush Script MT" pitchFamily="66" charset="0"/>
              </a:rPr>
              <a:t>activity”.</a:t>
            </a:r>
            <a:r>
              <a:rPr lang="en-US" sz="2400" dirty="0" smtClean="0">
                <a:latin typeface="Brush Script MT" pitchFamily="66" charset="0"/>
              </a:rPr>
              <a:t> Retrieved from: </a:t>
            </a:r>
            <a:r>
              <a:rPr lang="en-US" sz="2400" dirty="0" smtClean="0">
                <a:latin typeface="Brush Script MT" pitchFamily="66" charset="0"/>
                <a:hlinkClick r:id="rId3"/>
              </a:rPr>
              <a:t>http://www.exergamefitness.com/wordpress/?tag=exergaming-in-school</a:t>
            </a:r>
            <a:endParaRPr lang="en-US" sz="2400" dirty="0" smtClean="0">
              <a:latin typeface="Brush Script MT" pitchFamily="66" charset="0"/>
            </a:endParaRPr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"Physical education instruction, the way it used to be, doesn't work anymore,” said interim Superintendent </a:t>
            </a:r>
            <a:r>
              <a:rPr lang="en-US" sz="2800" dirty="0" err="1" smtClean="0">
                <a:latin typeface="Brush Script MT" pitchFamily="66" charset="0"/>
              </a:rPr>
              <a:t>Garnell</a:t>
            </a:r>
            <a:r>
              <a:rPr lang="en-US" sz="2800" dirty="0" smtClean="0">
                <a:latin typeface="Brush Script MT" pitchFamily="66" charset="0"/>
              </a:rPr>
              <a:t> Bailey. "We have to meet our children where they are. We have to use the technology available to us to keep our students energized and active."</a:t>
            </a:r>
          </a:p>
          <a:p>
            <a:r>
              <a:rPr lang="en-US" sz="2800" dirty="0" smtClean="0">
                <a:latin typeface="Brush Script MT" pitchFamily="66" charset="0"/>
              </a:rPr>
              <a:t>"We expect participation to be up near 100 percent, which is almost unheard of,"</a:t>
            </a:r>
          </a:p>
          <a:p>
            <a:r>
              <a:rPr lang="en-US" sz="2800" dirty="0" smtClean="0">
                <a:latin typeface="Brush Script MT" pitchFamily="66" charset="0"/>
              </a:rPr>
              <a:t>Retrieved from: http://www.gamefwd.org/index.php?option=com_content&amp;view=article&amp;id=400:fwd-news-revisiting-the-benefits-of-exergaming&amp;catid=54:health-a-fitness-games&amp;Itemid=43</a:t>
            </a:r>
            <a:endParaRPr lang="en-US" sz="28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http://xergames.com/markets/education.html</a:t>
            </a:r>
            <a:endParaRPr lang="en-US" dirty="0" smtClean="0"/>
          </a:p>
          <a:p>
            <a:r>
              <a:rPr lang="en-US" dirty="0" smtClean="0"/>
              <a:t>http://en.wikipedia.org/wiki/Exergaming</a:t>
            </a:r>
          </a:p>
          <a:p>
            <a:r>
              <a:rPr lang="en-US" dirty="0" smtClean="0">
                <a:hlinkClick r:id="rId3"/>
              </a:rPr>
              <a:t>http://www.comm.ucsb.edu/faculty/lieberman/exergames</a:t>
            </a:r>
            <a:r>
              <a:rPr lang="en-US" dirty="0" smtClean="0"/>
              <a:t>. </a:t>
            </a:r>
          </a:p>
          <a:p>
            <a:r>
              <a:rPr lang="en-US" dirty="0" smtClean="0">
                <a:hlinkClick r:id="rId4"/>
              </a:rPr>
              <a:t>http://xergames.com/aboutus/casestudiesresearch.html</a:t>
            </a:r>
            <a:endParaRPr lang="en-US" dirty="0" smtClean="0"/>
          </a:p>
          <a:p>
            <a:r>
              <a:rPr lang="en-US" i="1" dirty="0" smtClean="0">
                <a:hlinkClick r:id="rId5"/>
              </a:rPr>
              <a:t>www.absoluteastronomy.com/topics/</a:t>
            </a:r>
            <a:r>
              <a:rPr lang="en-US" b="1" i="1" dirty="0" smtClean="0">
                <a:hlinkClick r:id="rId5"/>
              </a:rPr>
              <a:t>Exergaming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err="1" smtClean="0"/>
              <a:t>Shasek</a:t>
            </a:r>
            <a:r>
              <a:rPr lang="en-US" dirty="0" smtClean="0"/>
              <a:t>, J. (2005). </a:t>
            </a:r>
            <a:r>
              <a:rPr lang="en-US" u="sng" dirty="0" smtClean="0"/>
              <a:t>Revive! The Workplace-Break</a:t>
            </a:r>
            <a:r>
              <a:rPr lang="en-US" dirty="0" smtClean="0"/>
              <a:t>. Unpublished report, </a:t>
            </a:r>
            <a:r>
              <a:rPr lang="en-US" dirty="0" err="1" smtClean="0"/>
              <a:t>RedOctane</a:t>
            </a:r>
            <a:r>
              <a:rPr lang="en-US" dirty="0" smtClean="0"/>
              <a:t>, Inc., Sunnyvale, CA.</a:t>
            </a:r>
          </a:p>
          <a:p>
            <a:endParaRPr lang="en-US" b="1" i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801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http://www.youtube.com/watch?v=A83QMYqTPYg&amp;feature=youtube_gdata_player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914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8382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28956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“Video game playing used to be a sedentary pastime, but now a variety of games are compelling us to get up and move. These games –  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 involve the player in dance, aerobics, kick-boxing, sports moves, martial arts, or other forms of physical activity and exertion as the way to interact within the game”. http://www.comm.ucsb.edu/lieberman_flash.htm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85800"/>
            <a:ext cx="9144000" cy="971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especially important for at-risk populations, specifically children who carry excess body weight and it appears to be a potentially innovative strategy that can be used to reduce down time, increase loyalty to exercise programs, and promote enjoyment of physical activity.</a:t>
            </a:r>
          </a:p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</a:t>
            </a:r>
            <a:r>
              <a:rPr lang="en-US" sz="3600" dirty="0" smtClean="0">
                <a:latin typeface="Brush Script MT" pitchFamily="66" charset="0"/>
              </a:rPr>
              <a:t>provides a new and exciting way to draw students into a healthy lifestyle by letting them experience the fun and confidence associated with being physically fit.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</a:t>
            </a:r>
            <a:r>
              <a:rPr lang="en-US" sz="3800" dirty="0" smtClean="0">
                <a:latin typeface="Brush Script MT" pitchFamily="66" charset="0"/>
              </a:rPr>
              <a:t>.</a:t>
            </a:r>
          </a:p>
          <a:p>
            <a:r>
              <a:rPr lang="en-US" sz="3800" dirty="0" smtClean="0">
                <a:latin typeface="Brush Script MT" pitchFamily="66" charset="0"/>
              </a:rPr>
              <a:t>Documented research indicates that </a:t>
            </a:r>
            <a:r>
              <a:rPr lang="en-US" sz="3800" dirty="0" smtClean="0">
                <a:latin typeface="Brush Script MT" pitchFamily="66" charset="0"/>
              </a:rPr>
              <a:t>physical activity </a:t>
            </a:r>
            <a:r>
              <a:rPr lang="en-US" sz="3800" dirty="0" smtClean="0">
                <a:latin typeface="Brush Script MT" pitchFamily="66" charset="0"/>
              </a:rPr>
              <a:t>through </a:t>
            </a:r>
            <a:r>
              <a:rPr lang="en-US" sz="3800" dirty="0" err="1" smtClean="0">
                <a:latin typeface="Brush Script MT" pitchFamily="66" charset="0"/>
              </a:rPr>
              <a:t>exergaming</a:t>
            </a:r>
            <a:r>
              <a:rPr lang="en-US" sz="3800" dirty="0" smtClean="0">
                <a:latin typeface="Brush Script MT" pitchFamily="66" charset="0"/>
              </a:rPr>
              <a:t> benefit </a:t>
            </a:r>
            <a:r>
              <a:rPr lang="en-US" sz="3800" dirty="0" smtClean="0">
                <a:latin typeface="Brush Script MT" pitchFamily="66" charset="0"/>
              </a:rPr>
              <a:t>cardio-vascular health, </a:t>
            </a:r>
            <a:r>
              <a:rPr lang="en-US" sz="3800" dirty="0" smtClean="0">
                <a:latin typeface="Brush Script MT" pitchFamily="66" charset="0"/>
              </a:rPr>
              <a:t> </a:t>
            </a:r>
            <a:r>
              <a:rPr lang="en-US" sz="3800" dirty="0" smtClean="0">
                <a:latin typeface="Brush Script MT" pitchFamily="66" charset="0"/>
              </a:rPr>
              <a:t>reduction of </a:t>
            </a:r>
            <a:r>
              <a:rPr lang="en-US" sz="3800" dirty="0" smtClean="0">
                <a:latin typeface="Brush Script MT" pitchFamily="66" charset="0"/>
              </a:rPr>
              <a:t>anxiety, </a:t>
            </a:r>
            <a:r>
              <a:rPr lang="en-US" sz="3800" dirty="0" smtClean="0">
                <a:latin typeface="Brush Script MT" pitchFamily="66" charset="0"/>
              </a:rPr>
              <a:t>improved sensory-motor learning, and improved cognitive alertness and performance (</a:t>
            </a:r>
            <a:r>
              <a:rPr lang="en-US" sz="3800" dirty="0" err="1" smtClean="0">
                <a:latin typeface="Brush Script MT" pitchFamily="66" charset="0"/>
              </a:rPr>
              <a:t>Shasek</a:t>
            </a:r>
            <a:r>
              <a:rPr lang="en-US" sz="3800" dirty="0" smtClean="0">
                <a:latin typeface="Brush Script MT" pitchFamily="66" charset="0"/>
              </a:rPr>
              <a:t>, 2005).</a:t>
            </a:r>
          </a:p>
          <a:p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4384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82000" cy="6400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rush Script MT" pitchFamily="66" charset="0"/>
              </a:rPr>
              <a:t>The first true attempt at what would later be called </a:t>
            </a:r>
            <a:r>
              <a:rPr lang="en-US" sz="3600" dirty="0" err="1" smtClean="0">
                <a:latin typeface="Brush Script MT" pitchFamily="66" charset="0"/>
              </a:rPr>
              <a:t>Exertainment</a:t>
            </a:r>
            <a:r>
              <a:rPr lang="en-US" sz="3600" dirty="0" smtClean="0">
                <a:latin typeface="Brush Script MT" pitchFamily="66" charset="0"/>
              </a:rPr>
              <a:t> was the Atari </a:t>
            </a:r>
            <a:r>
              <a:rPr lang="en-US" sz="3600" i="1" dirty="0" smtClean="0">
                <a:latin typeface="Brush Script MT" pitchFamily="66" charset="0"/>
              </a:rPr>
              <a:t>Puffer</a:t>
            </a:r>
            <a:r>
              <a:rPr lang="en-US" sz="3600" dirty="0" smtClean="0">
                <a:latin typeface="Brush Script MT" pitchFamily="66" charset="0"/>
              </a:rPr>
              <a:t> project (1982). This was an exercise bike that would hook up to an Atari 400/800 or 5200 </a:t>
            </a:r>
            <a:r>
              <a:rPr lang="en-US" sz="3600" dirty="0" smtClean="0">
                <a:latin typeface="Brush Script MT" pitchFamily="66" charset="0"/>
              </a:rPr>
              <a:t>system</a:t>
            </a:r>
          </a:p>
          <a:p>
            <a:endParaRPr lang="en-US" sz="3600" dirty="0" smtClean="0">
              <a:latin typeface="Brush Script MT" pitchFamily="66" charset="0"/>
            </a:endParaRPr>
          </a:p>
          <a:p>
            <a:endParaRPr lang="en-US" sz="3600" dirty="0" smtClean="0">
              <a:latin typeface="Brush Script MT" pitchFamily="66" charset="0"/>
            </a:endParaRPr>
          </a:p>
          <a:p>
            <a:r>
              <a:rPr lang="en-US" sz="3600" dirty="0" smtClean="0">
                <a:latin typeface="Brush Script MT" pitchFamily="66" charset="0"/>
              </a:rPr>
              <a:t>The </a:t>
            </a:r>
            <a:r>
              <a:rPr lang="en-US" sz="3600" dirty="0" smtClean="0">
                <a:latin typeface="Brush Script MT" pitchFamily="66" charset="0"/>
              </a:rPr>
              <a:t>first </a:t>
            </a:r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system released to the market was the 1986 </a:t>
            </a:r>
            <a:r>
              <a:rPr lang="en-US" sz="3600" i="1" dirty="0" err="1" smtClean="0">
                <a:latin typeface="Brush Script MT" pitchFamily="66" charset="0"/>
              </a:rPr>
              <a:t>Computrainer</a:t>
            </a:r>
            <a:r>
              <a:rPr lang="en-US" sz="3600" dirty="0" smtClean="0">
                <a:latin typeface="Brush Script MT" pitchFamily="66" charset="0"/>
              </a:rPr>
              <a:t> and designed as a training aid and motivational tool</a:t>
            </a:r>
            <a:endParaRPr lang="en-US" sz="3600" dirty="0">
              <a:latin typeface="Brush Script MT" pitchFamily="66" charset="0"/>
            </a:endParaRPr>
          </a:p>
        </p:txBody>
      </p:sp>
      <p:pic>
        <p:nvPicPr>
          <p:cNvPr id="5125" name="Picture 5" descr="http://www.trinewbies.com/tno_images/computrainer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314949"/>
            <a:ext cx="2200275" cy="154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EXERGAMES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>
              <a:hlinkClick r:id="rId2" action="ppaction://hlinkfile"/>
            </a:endParaRPr>
          </a:p>
          <a:p>
            <a:endParaRPr lang="en-US" dirty="0" smtClean="0">
              <a:hlinkClick r:id="rId2" action="ppaction://hlinkfile"/>
            </a:endParaRPr>
          </a:p>
          <a:p>
            <a:pPr algn="ctr"/>
            <a:r>
              <a:rPr lang="en-US" dirty="0" smtClean="0">
                <a:hlinkClick r:id="rId2" action="ppaction://hlinkfile"/>
              </a:rPr>
              <a:t>1982history.docx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gyms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881</Words>
  <Application>Microsoft Office PowerPoint</Application>
  <PresentationFormat>On-screen Show (4:3)</PresentationFormat>
  <Paragraphs>133</Paragraphs>
  <Slides>18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Diffusion of Innovations Multimedia Presentation Xergaming with focus on Xertrainer</vt:lpstr>
      <vt:lpstr>Slide 2</vt:lpstr>
      <vt:lpstr>Slide 3</vt:lpstr>
      <vt:lpstr>NEED</vt:lpstr>
      <vt:lpstr>NEED</vt:lpstr>
      <vt:lpstr>RESEARCH</vt:lpstr>
      <vt:lpstr>DEVELOPMENT</vt:lpstr>
      <vt:lpstr>HISTORY OF EXERGAMES</vt:lpstr>
      <vt:lpstr>COMMERCIALIZATION</vt:lpstr>
      <vt:lpstr>Slide 10</vt:lpstr>
      <vt:lpstr>Slide 11</vt:lpstr>
      <vt:lpstr>RESEARCH Xertrainer</vt:lpstr>
      <vt:lpstr>DEVELOPMENT</vt:lpstr>
      <vt:lpstr>COMMERCIALIZATION</vt:lpstr>
      <vt:lpstr>Slide 15</vt:lpstr>
      <vt:lpstr>QUOTES</vt:lpstr>
      <vt:lpstr>QUOTES</vt:lpstr>
      <vt:lpstr>REFERENCES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Sue Beer</cp:lastModifiedBy>
  <cp:revision>33</cp:revision>
  <dcterms:created xsi:type="dcterms:W3CDTF">2011-10-02T19:33:53Z</dcterms:created>
  <dcterms:modified xsi:type="dcterms:W3CDTF">2011-10-14T13:54:09Z</dcterms:modified>
</cp:coreProperties>
</file>