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3" r:id="rId3"/>
    <p:sldId id="257" r:id="rId4"/>
    <p:sldId id="267" r:id="rId5"/>
    <p:sldId id="265" r:id="rId6"/>
    <p:sldId id="264" r:id="rId7"/>
    <p:sldId id="266" r:id="rId8"/>
    <p:sldId id="262" r:id="rId9"/>
    <p:sldId id="261" r:id="rId10"/>
    <p:sldId id="258" r:id="rId11"/>
    <p:sldId id="259" r:id="rId12"/>
    <p:sldId id="260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7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608F61-B6DA-44E4-8753-AC7D262A24FF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93365C-9FC1-455C-B7C0-16D1FA613AC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49876-62C9-4DA0-A33D-F048D491A42A}" type="datetimeFigureOut">
              <a:rPr lang="en-US" smtClean="0"/>
              <a:pPr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xergamefitness.com/wordpress/?tag=exergaming-in-school" TargetMode="External"/><Relationship Id="rId2" Type="http://schemas.openxmlformats.org/officeDocument/2006/relationships/hyperlink" Target="http://www.edweek.org/dd/articles/2008/04/30/04physed2_web.h01.htm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sbeer\Videos\RealPlayer%20Downloads\Sportwall%20XerTrainer%20%20%20Interactive%20Group%20Fitness%20and%20Sports%20Training.wmv" TargetMode="External"/><Relationship Id="rId4" Type="http://schemas.openxmlformats.org/officeDocument/2006/relationships/hyperlink" Target="http://www.youtube.com/watch?v=A83QMYqTPYg&amp;feature=youtube_gdata_player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1"/>
            <a:ext cx="7772400" cy="23050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Diffusion of Innovations</a:t>
            </a:r>
            <a:br>
              <a:rPr lang="en-US" dirty="0" smtClean="0"/>
            </a:br>
            <a:r>
              <a:rPr lang="en-US" dirty="0" smtClean="0"/>
              <a:t>Multimedia Presentation</a:t>
            </a:r>
            <a:br>
              <a:rPr lang="en-US" dirty="0" smtClean="0"/>
            </a:br>
            <a:r>
              <a:rPr lang="en-US" dirty="0" err="1" smtClean="0"/>
              <a:t>Xergaming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with focus on </a:t>
            </a:r>
            <a:r>
              <a:rPr lang="en-US" sz="3600" dirty="0" err="1" smtClean="0"/>
              <a:t>Xertrainer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Sue Beer</a:t>
            </a:r>
          </a:p>
          <a:p>
            <a:r>
              <a:rPr lang="en-US" dirty="0" smtClean="0"/>
              <a:t>2011</a:t>
            </a:r>
          </a:p>
          <a:p>
            <a:r>
              <a:rPr lang="en-US" dirty="0" smtClean="0"/>
              <a:t>EDUC  7101-2</a:t>
            </a:r>
          </a:p>
          <a:p>
            <a:r>
              <a:rPr lang="en-US" dirty="0" smtClean="0"/>
              <a:t>Walden University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RESEARCH</a:t>
            </a:r>
            <a:br>
              <a:rPr lang="en-US" dirty="0" smtClean="0"/>
            </a:br>
            <a:r>
              <a:rPr lang="en-US" dirty="0" err="1" smtClean="0"/>
              <a:t>Xertrainer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sz="4400" dirty="0" smtClean="0">
                <a:latin typeface="Brush Script MT" pitchFamily="66" charset="0"/>
              </a:rPr>
              <a:t>Scientific research was done in 2011 comparing energy cost of 6 forms of </a:t>
            </a:r>
            <a:r>
              <a:rPr lang="en-US" sz="4400" dirty="0" err="1" smtClean="0">
                <a:latin typeface="Brush Script MT" pitchFamily="66" charset="0"/>
              </a:rPr>
              <a:t>exergaming</a:t>
            </a:r>
            <a:endParaRPr lang="en-US" sz="4400" dirty="0" smtClean="0">
              <a:latin typeface="Brush Script MT" pitchFamily="66" charset="0"/>
            </a:endParaRPr>
          </a:p>
          <a:p>
            <a:r>
              <a:rPr lang="en-US" sz="4400" dirty="0" smtClean="0">
                <a:latin typeface="Brush Script MT" pitchFamily="66" charset="0"/>
              </a:rPr>
              <a:t>Results claimed that the </a:t>
            </a:r>
            <a:r>
              <a:rPr lang="en-US" sz="4400" dirty="0" err="1">
                <a:latin typeface="Brush Script MT" pitchFamily="66" charset="0"/>
              </a:rPr>
              <a:t>X</a:t>
            </a:r>
            <a:r>
              <a:rPr lang="en-US" sz="4400" dirty="0" err="1" smtClean="0">
                <a:latin typeface="Brush Script MT" pitchFamily="66" charset="0"/>
              </a:rPr>
              <a:t>ertrainer</a:t>
            </a:r>
            <a:r>
              <a:rPr lang="en-US" sz="4400" dirty="0" smtClean="0">
                <a:latin typeface="Brush Script MT" pitchFamily="66" charset="0"/>
              </a:rPr>
              <a:t> showed higher results in exercise, enjoyment and social development.</a:t>
            </a:r>
            <a:endParaRPr lang="en-US" sz="4400" dirty="0">
              <a:latin typeface="Brush Script MT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4000" dirty="0">
                <a:latin typeface="Brush Script MT" pitchFamily="66" charset="0"/>
              </a:rPr>
              <a:t>The original </a:t>
            </a:r>
            <a:r>
              <a:rPr lang="en-US" sz="4000" dirty="0" smtClean="0">
                <a:latin typeface="Brush Script MT" pitchFamily="66" charset="0"/>
              </a:rPr>
              <a:t>goal behind </a:t>
            </a:r>
            <a:r>
              <a:rPr lang="en-US" sz="4000" dirty="0">
                <a:latin typeface="Brush Script MT" pitchFamily="66" charset="0"/>
              </a:rPr>
              <a:t>the creation of </a:t>
            </a:r>
            <a:r>
              <a:rPr lang="en-US" sz="4000" dirty="0" err="1">
                <a:latin typeface="Brush Script MT" pitchFamily="66" charset="0"/>
              </a:rPr>
              <a:t>Sportwall</a:t>
            </a:r>
            <a:r>
              <a:rPr lang="en-US" sz="4000" dirty="0">
                <a:latin typeface="Brush Script MT" pitchFamily="66" charset="0"/>
              </a:rPr>
              <a:t> was to create fun short, </a:t>
            </a:r>
            <a:r>
              <a:rPr lang="en-US" sz="4000" dirty="0" smtClean="0">
                <a:latin typeface="Brush Script MT" pitchFamily="66" charset="0"/>
              </a:rPr>
              <a:t>fast moving</a:t>
            </a:r>
            <a:r>
              <a:rPr lang="en-US" sz="4000" dirty="0">
                <a:latin typeface="Brush Script MT" pitchFamily="66" charset="0"/>
              </a:rPr>
              <a:t>, full-body games that engaged the full intensity </a:t>
            </a:r>
            <a:r>
              <a:rPr lang="en-US" sz="4000" dirty="0" smtClean="0">
                <a:latin typeface="Brush Script MT" pitchFamily="66" charset="0"/>
              </a:rPr>
              <a:t>and focus </a:t>
            </a:r>
            <a:r>
              <a:rPr lang="en-US" sz="4000" dirty="0">
                <a:latin typeface="Brush Script MT" pitchFamily="66" charset="0"/>
              </a:rPr>
              <a:t>of the athlete, with results measured via </a:t>
            </a:r>
            <a:r>
              <a:rPr lang="en-US" sz="4000" dirty="0" smtClean="0">
                <a:latin typeface="Brush Script MT" pitchFamily="66" charset="0"/>
              </a:rPr>
              <a:t>electronically generated </a:t>
            </a:r>
            <a:r>
              <a:rPr lang="en-US" sz="4000" dirty="0">
                <a:latin typeface="Brush Script MT" pitchFamily="66" charset="0"/>
              </a:rPr>
              <a:t>scores. Today, this approach has proven </a:t>
            </a:r>
            <a:r>
              <a:rPr lang="en-US" sz="4000" dirty="0" smtClean="0">
                <a:latin typeface="Brush Script MT" pitchFamily="66" charset="0"/>
              </a:rPr>
              <a:t>successful and </a:t>
            </a:r>
            <a:r>
              <a:rPr lang="en-US" sz="4000" dirty="0">
                <a:latin typeface="Brush Script MT" pitchFamily="66" charset="0"/>
              </a:rPr>
              <a:t>continues to incentivize repeated play until mastery </a:t>
            </a:r>
            <a:r>
              <a:rPr lang="en-US" sz="4000" dirty="0" smtClean="0">
                <a:latin typeface="Brush Script MT" pitchFamily="66" charset="0"/>
              </a:rPr>
              <a:t>takes place.</a:t>
            </a:r>
            <a:endParaRPr lang="en-US" sz="4000" dirty="0">
              <a:latin typeface="Brush Script MT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COMMERCIALIZATION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>
                <a:latin typeface="Brush Script MT" pitchFamily="66" charset="0"/>
              </a:rPr>
              <a:t>Xergames</a:t>
            </a:r>
            <a:r>
              <a:rPr lang="en-US" sz="4000" dirty="0" smtClean="0">
                <a:latin typeface="Brush Script MT" pitchFamily="66" charset="0"/>
              </a:rPr>
              <a:t> are present in:</a:t>
            </a:r>
          </a:p>
          <a:p>
            <a:r>
              <a:rPr lang="en-US" sz="4000" dirty="0" smtClean="0">
                <a:latin typeface="Brush Script MT" pitchFamily="66" charset="0"/>
              </a:rPr>
              <a:t>YMCA, JJC &amp; Nonprofits establishments</a:t>
            </a:r>
          </a:p>
          <a:p>
            <a:r>
              <a:rPr lang="en-US" sz="4000" dirty="0" smtClean="0">
                <a:latin typeface="Brush Script MT" pitchFamily="66" charset="0"/>
              </a:rPr>
              <a:t>Educational settings</a:t>
            </a:r>
          </a:p>
          <a:p>
            <a:r>
              <a:rPr lang="en-US" sz="4000" dirty="0" smtClean="0">
                <a:latin typeface="Brush Script MT" pitchFamily="66" charset="0"/>
              </a:rPr>
              <a:t>Park &amp; Recreation departments</a:t>
            </a:r>
          </a:p>
          <a:p>
            <a:r>
              <a:rPr lang="en-US" sz="4000" dirty="0" smtClean="0">
                <a:latin typeface="Brush Script MT" pitchFamily="66" charset="0"/>
              </a:rPr>
              <a:t>Health &amp; Fitness Clubs</a:t>
            </a:r>
          </a:p>
          <a:p>
            <a:r>
              <a:rPr lang="en-US" sz="4000" dirty="0" smtClean="0">
                <a:latin typeface="Brush Script MT" pitchFamily="66" charset="0"/>
              </a:rPr>
              <a:t>Military- youth and family</a:t>
            </a:r>
            <a:endParaRPr lang="en-US" sz="4000" dirty="0">
              <a:latin typeface="Brush Script MT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QUOTES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latin typeface="Brush Script MT" pitchFamily="66" charset="0"/>
              </a:rPr>
              <a:t>“We use them as a bit of a carrot,” he says, “for academic as well as activity reasons. Kids tend to be creative and want to move and be active.” Retrieved from: http://www.foxnews.com/story/0%2C2933%2C144761%2C00.html</a:t>
            </a:r>
          </a:p>
          <a:p>
            <a:r>
              <a:rPr lang="en-US" sz="2400" dirty="0" smtClean="0">
                <a:latin typeface="Brush Script MT" pitchFamily="66" charset="0"/>
              </a:rPr>
              <a:t>“</a:t>
            </a:r>
            <a:r>
              <a:rPr lang="en-US" sz="2400" dirty="0" err="1" smtClean="0">
                <a:latin typeface="Brush Script MT" pitchFamily="66" charset="0"/>
              </a:rPr>
              <a:t>Exergaming</a:t>
            </a:r>
            <a:r>
              <a:rPr lang="en-US" sz="2400" dirty="0" smtClean="0">
                <a:latin typeface="Brush Script MT" pitchFamily="66" charset="0"/>
              </a:rPr>
              <a:t>”—or using video games to trigger exercise—is the latest trend in physical education programs, as educators try to get a broader range of students to exercise more regularly and rigorously. </a:t>
            </a:r>
            <a:r>
              <a:rPr lang="en-US" sz="2400" dirty="0" smtClean="0">
                <a:latin typeface="Brush Script MT" pitchFamily="66" charset="0"/>
              </a:rPr>
              <a:t> </a:t>
            </a:r>
            <a:r>
              <a:rPr lang="en-US" sz="2400" dirty="0" smtClean="0">
                <a:latin typeface="Brush Script MT" pitchFamily="66" charset="0"/>
              </a:rPr>
              <a:t>Retrieved </a:t>
            </a:r>
            <a:r>
              <a:rPr lang="en-US" sz="2400" dirty="0" smtClean="0">
                <a:latin typeface="Brush Script MT" pitchFamily="66" charset="0"/>
              </a:rPr>
              <a:t>from: </a:t>
            </a:r>
            <a:r>
              <a:rPr lang="en-US" sz="2400" dirty="0" smtClean="0">
                <a:latin typeface="Brush Script MT" pitchFamily="66" charset="0"/>
                <a:hlinkClick r:id="rId2"/>
              </a:rPr>
              <a:t>http</a:t>
            </a:r>
            <a:r>
              <a:rPr lang="en-US" sz="2400" dirty="0" smtClean="0">
                <a:latin typeface="Brush Script MT" pitchFamily="66" charset="0"/>
                <a:hlinkClick r:id="rId2"/>
              </a:rPr>
              <a:t>://</a:t>
            </a:r>
            <a:r>
              <a:rPr lang="en-US" sz="2400" dirty="0" smtClean="0">
                <a:latin typeface="Brush Script MT" pitchFamily="66" charset="0"/>
                <a:hlinkClick r:id="rId2"/>
              </a:rPr>
              <a:t>www.edweek.org/dd/articles/2008/04/30/04physed2_web.h01.html</a:t>
            </a:r>
            <a:endParaRPr lang="en-US" sz="2400" dirty="0" smtClean="0">
              <a:latin typeface="Brush Script MT" pitchFamily="66" charset="0"/>
            </a:endParaRPr>
          </a:p>
          <a:p>
            <a:r>
              <a:rPr lang="en-US" sz="2400" dirty="0" smtClean="0">
                <a:latin typeface="Brush Script MT" pitchFamily="66" charset="0"/>
              </a:rPr>
              <a:t>I think that as instructional technology changes, and we keep up with technology in our core classes of math, language arts and science, AMS 5-6 principal Matt Schwartz said, </a:t>
            </a:r>
            <a:r>
              <a:rPr lang="en-US" sz="2400" dirty="0" err="1" smtClean="0">
                <a:latin typeface="Brush Script MT" pitchFamily="66" charset="0"/>
              </a:rPr>
              <a:t>its</a:t>
            </a:r>
            <a:r>
              <a:rPr lang="en-US" sz="2400" dirty="0" smtClean="0">
                <a:latin typeface="Brush Script MT" pitchFamily="66" charset="0"/>
              </a:rPr>
              <a:t> important that the exploratory classes like art, music and physical education move into technology too, because it promotes a higher level of participation and activity.</a:t>
            </a:r>
            <a:r>
              <a:rPr lang="en-US" sz="2400" dirty="0" smtClean="0">
                <a:latin typeface="Brush Script MT" pitchFamily="66" charset="0"/>
              </a:rPr>
              <a:t> </a:t>
            </a:r>
            <a:r>
              <a:rPr lang="en-US" sz="2400" dirty="0" smtClean="0">
                <a:latin typeface="Brush Script MT" pitchFamily="66" charset="0"/>
              </a:rPr>
              <a:t>Retrieved from: </a:t>
            </a:r>
            <a:r>
              <a:rPr lang="en-US" sz="2400" dirty="0" smtClean="0">
                <a:latin typeface="Brush Script MT" pitchFamily="66" charset="0"/>
                <a:hlinkClick r:id="rId3"/>
              </a:rPr>
              <a:t>http://www.exergamefitness.com/wordpress/?</a:t>
            </a:r>
            <a:r>
              <a:rPr lang="en-US" sz="2400" dirty="0" smtClean="0">
                <a:latin typeface="Brush Script MT" pitchFamily="66" charset="0"/>
                <a:hlinkClick r:id="rId3"/>
              </a:rPr>
              <a:t>tag=exergaming-in-school</a:t>
            </a:r>
            <a:endParaRPr lang="en-US" sz="2400" dirty="0" smtClean="0">
              <a:latin typeface="Brush Script MT" pitchFamily="66" charset="0"/>
            </a:endParaRPr>
          </a:p>
          <a:p>
            <a:endParaRPr lang="en-US" sz="2000" dirty="0" smtClean="0"/>
          </a:p>
          <a:p>
            <a:endParaRPr lang="en-US" sz="2000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QUOTES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57800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Brush Script MT" pitchFamily="66" charset="0"/>
              </a:rPr>
              <a:t>"Physical education instruction, the way it used to be, doesn't work anymore,” </a:t>
            </a:r>
            <a:r>
              <a:rPr lang="en-US" sz="2800" dirty="0" smtClean="0">
                <a:latin typeface="Brush Script MT" pitchFamily="66" charset="0"/>
              </a:rPr>
              <a:t>said </a:t>
            </a:r>
            <a:r>
              <a:rPr lang="en-US" sz="2800" dirty="0" smtClean="0">
                <a:latin typeface="Brush Script MT" pitchFamily="66" charset="0"/>
              </a:rPr>
              <a:t>interim Superintendent </a:t>
            </a:r>
            <a:r>
              <a:rPr lang="en-US" sz="2800" dirty="0" err="1" smtClean="0">
                <a:latin typeface="Brush Script MT" pitchFamily="66" charset="0"/>
              </a:rPr>
              <a:t>Garnell</a:t>
            </a:r>
            <a:r>
              <a:rPr lang="en-US" sz="2800" dirty="0" smtClean="0">
                <a:latin typeface="Brush Script MT" pitchFamily="66" charset="0"/>
              </a:rPr>
              <a:t> Bailey. "We have to meet our children where they are. We have to use the technology available to us to keep our students energized and active."</a:t>
            </a:r>
          </a:p>
          <a:p>
            <a:r>
              <a:rPr lang="en-US" sz="2800" dirty="0" smtClean="0">
                <a:latin typeface="Brush Script MT" pitchFamily="66" charset="0"/>
              </a:rPr>
              <a:t>"We expect participation to be up near 100 percent, which is almost unheard of,"</a:t>
            </a:r>
          </a:p>
          <a:p>
            <a:r>
              <a:rPr lang="en-US" sz="2800" dirty="0" smtClean="0">
                <a:latin typeface="Brush Script MT" pitchFamily="66" charset="0"/>
              </a:rPr>
              <a:t>Retrieved from: http://www.gamefwd.org/index.php?option=com_content&amp;view=article&amp;id=400:fwd-news-revisiting-the-benefits-of-exergaming&amp;catid=54:health-a-fitness-games&amp;Itemid=43</a:t>
            </a:r>
            <a:endParaRPr lang="en-US" sz="2800" dirty="0">
              <a:latin typeface="Brush Script MT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0"/>
            <a:ext cx="518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err="1" smtClean="0"/>
              <a:t>Exergaming</a:t>
            </a:r>
            <a:endParaRPr lang="en-US" sz="5400" dirty="0" smtClean="0"/>
          </a:p>
        </p:txBody>
      </p:sp>
      <p:pic>
        <p:nvPicPr>
          <p:cNvPr id="2050" name="Picture 2" descr="http://www.ucalgary.ca/exergaming/files/exergaming/images/Excer-gaming-0104.img_assist_cust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14400"/>
            <a:ext cx="1809750" cy="1809751"/>
          </a:xfrm>
          <a:prstGeom prst="rect">
            <a:avLst/>
          </a:prstGeom>
          <a:noFill/>
        </p:spPr>
      </p:pic>
      <p:pic>
        <p:nvPicPr>
          <p:cNvPr id="2052" name="Picture 4" descr="http://www.ucalgary.ca/exergaming/files/exergaming/images/Excer-gaming-0052.img_assist_cust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914400"/>
            <a:ext cx="1809750" cy="1809751"/>
          </a:xfrm>
          <a:prstGeom prst="rect">
            <a:avLst/>
          </a:prstGeom>
          <a:noFill/>
        </p:spPr>
      </p:pic>
      <p:pic>
        <p:nvPicPr>
          <p:cNvPr id="2054" name="Picture 6" descr="http://www.ucalgary.ca/exergaming/files/exergaming/images/Excer-gaming-0063-SQ.img_assist_custo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838200"/>
            <a:ext cx="1809750" cy="1809751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381000" y="2895600"/>
            <a:ext cx="82296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Brush Script MT" pitchFamily="66" charset="0"/>
              </a:rPr>
              <a:t>“Video </a:t>
            </a:r>
            <a:r>
              <a:rPr lang="en-US" sz="3200" dirty="0" smtClean="0">
                <a:latin typeface="Brush Script MT" pitchFamily="66" charset="0"/>
              </a:rPr>
              <a:t>game playing used to be a sedentary pastime, but now a variety of games are compelling us to get up and move. These games –  called “</a:t>
            </a:r>
            <a:r>
              <a:rPr lang="en-US" sz="3200" dirty="0" err="1" smtClean="0">
                <a:latin typeface="Brush Script MT" pitchFamily="66" charset="0"/>
              </a:rPr>
              <a:t>exergames</a:t>
            </a:r>
            <a:r>
              <a:rPr lang="en-US" sz="3200" dirty="0" smtClean="0">
                <a:latin typeface="Brush Script MT" pitchFamily="66" charset="0"/>
              </a:rPr>
              <a:t>”  involve the player in dance, aerobics, kick-boxing, sports moves, martial arts, or other forms of physical activity and exertion as the way to interact within the </a:t>
            </a:r>
            <a:r>
              <a:rPr lang="en-US" sz="3200" dirty="0" smtClean="0">
                <a:latin typeface="Brush Script MT" pitchFamily="66" charset="0"/>
              </a:rPr>
              <a:t>game”</a:t>
            </a:r>
            <a:r>
              <a:rPr lang="en-US" sz="3200" dirty="0" smtClean="0">
                <a:latin typeface="Brush Script MT" pitchFamily="66" charset="0"/>
              </a:rPr>
              <a:t>. </a:t>
            </a:r>
            <a:r>
              <a:rPr lang="en-US" sz="3200" dirty="0" smtClean="0">
                <a:latin typeface="Brush Script MT" pitchFamily="66" charset="0"/>
              </a:rPr>
              <a:t>http://www.comm.ucsb.edu/lieberman_flash.htm</a:t>
            </a:r>
            <a:endParaRPr lang="en-US" sz="3200" dirty="0">
              <a:latin typeface="Brush Script MT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400" dirty="0" smtClean="0">
                <a:latin typeface="Brush Script MT" pitchFamily="66" charset="0"/>
              </a:rPr>
              <a:t>Inactive </a:t>
            </a:r>
            <a:r>
              <a:rPr lang="en-US" sz="4400" dirty="0">
                <a:latin typeface="Brush Script MT" pitchFamily="66" charset="0"/>
              </a:rPr>
              <a:t>lifestyles have impacted the amount that children exercise </a:t>
            </a:r>
            <a:r>
              <a:rPr lang="en-US" sz="4400" dirty="0" smtClean="0">
                <a:latin typeface="Brush Script MT" pitchFamily="66" charset="0"/>
              </a:rPr>
              <a:t>and </a:t>
            </a:r>
            <a:r>
              <a:rPr lang="en-US" sz="4400" dirty="0">
                <a:latin typeface="Brush Script MT" pitchFamily="66" charset="0"/>
              </a:rPr>
              <a:t>their desire to </a:t>
            </a:r>
            <a:r>
              <a:rPr lang="en-US" sz="4400" dirty="0" smtClean="0">
                <a:latin typeface="Brush Script MT" pitchFamily="66" charset="0"/>
              </a:rPr>
              <a:t>exercise</a:t>
            </a:r>
            <a:r>
              <a:rPr lang="en-US" sz="4400" i="1" dirty="0">
                <a:latin typeface="Brush Script MT" pitchFamily="66" charset="0"/>
              </a:rPr>
              <a:t> </a:t>
            </a:r>
            <a:r>
              <a:rPr lang="en-US" sz="4400" i="1" dirty="0" smtClean="0">
                <a:latin typeface="Brush Script MT" pitchFamily="66" charset="0"/>
              </a:rPr>
              <a:t>but not all children are interested </a:t>
            </a:r>
            <a:r>
              <a:rPr lang="en-US" sz="4400" i="1" dirty="0">
                <a:latin typeface="Brush Script MT" pitchFamily="66" charset="0"/>
              </a:rPr>
              <a:t>in organized </a:t>
            </a:r>
            <a:r>
              <a:rPr lang="en-US" sz="4400" i="1" dirty="0" smtClean="0">
                <a:latin typeface="Brush Script MT" pitchFamily="66" charset="0"/>
              </a:rPr>
              <a:t>sports. Schools </a:t>
            </a:r>
            <a:r>
              <a:rPr lang="en-US" sz="4400" i="1" dirty="0">
                <a:latin typeface="Brush Script MT" pitchFamily="66" charset="0"/>
              </a:rPr>
              <a:t>are trying to make their </a:t>
            </a:r>
            <a:r>
              <a:rPr lang="en-US" sz="4400" i="1" dirty="0" err="1" smtClean="0">
                <a:latin typeface="Brush Script MT" pitchFamily="66" charset="0"/>
              </a:rPr>
              <a:t>P.E.classes</a:t>
            </a:r>
            <a:r>
              <a:rPr lang="en-US" sz="4400" i="1" dirty="0" smtClean="0">
                <a:latin typeface="Brush Script MT" pitchFamily="66" charset="0"/>
              </a:rPr>
              <a:t> </a:t>
            </a:r>
            <a:r>
              <a:rPr lang="en-US" sz="4400" i="1" dirty="0">
                <a:latin typeface="Brush Script MT" pitchFamily="66" charset="0"/>
              </a:rPr>
              <a:t>more inclusive to children </a:t>
            </a:r>
            <a:r>
              <a:rPr lang="en-US" sz="4400" i="1" dirty="0" smtClean="0">
                <a:latin typeface="Brush Script MT" pitchFamily="66" charset="0"/>
              </a:rPr>
              <a:t>of different sizes, abilities </a:t>
            </a:r>
            <a:r>
              <a:rPr lang="en-US" sz="4400" i="1" dirty="0">
                <a:latin typeface="Brush Script MT" pitchFamily="66" charset="0"/>
              </a:rPr>
              <a:t>and </a:t>
            </a:r>
            <a:r>
              <a:rPr lang="en-US" sz="4400" i="1" dirty="0" smtClean="0">
                <a:latin typeface="Brush Script MT" pitchFamily="66" charset="0"/>
              </a:rPr>
              <a:t>interests.</a:t>
            </a:r>
            <a:endParaRPr lang="en-US" sz="4400" dirty="0">
              <a:latin typeface="Brush Script MT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>
                <a:latin typeface="Brush Script MT" pitchFamily="66" charset="0"/>
              </a:rPr>
              <a:t>Exergaming</a:t>
            </a:r>
            <a:r>
              <a:rPr lang="en-US" sz="2800" dirty="0" smtClean="0">
                <a:latin typeface="Brush Script MT" pitchFamily="66" charset="0"/>
              </a:rPr>
              <a:t> is especially </a:t>
            </a:r>
            <a:r>
              <a:rPr lang="en-US" sz="2800" dirty="0" smtClean="0">
                <a:latin typeface="Brush Script MT" pitchFamily="66" charset="0"/>
              </a:rPr>
              <a:t>important for at-risk populations, specifically children who carry excess body </a:t>
            </a:r>
            <a:r>
              <a:rPr lang="en-US" sz="2800" dirty="0" smtClean="0">
                <a:latin typeface="Brush Script MT" pitchFamily="66" charset="0"/>
              </a:rPr>
              <a:t>weight</a:t>
            </a:r>
            <a:r>
              <a:rPr lang="en-US" sz="2800" dirty="0" smtClean="0">
                <a:latin typeface="Brush Script MT" pitchFamily="66" charset="0"/>
              </a:rPr>
              <a:t> </a:t>
            </a:r>
            <a:r>
              <a:rPr lang="en-US" sz="2800" dirty="0" smtClean="0">
                <a:latin typeface="Brush Script MT" pitchFamily="66" charset="0"/>
              </a:rPr>
              <a:t>and it </a:t>
            </a:r>
            <a:r>
              <a:rPr lang="en-US" sz="2800" dirty="0" smtClean="0">
                <a:latin typeface="Brush Script MT" pitchFamily="66" charset="0"/>
              </a:rPr>
              <a:t>appears to be a potentially innovative strategy that can be used to reduce </a:t>
            </a:r>
            <a:r>
              <a:rPr lang="en-US" sz="2800" dirty="0" smtClean="0">
                <a:latin typeface="Brush Script MT" pitchFamily="66" charset="0"/>
              </a:rPr>
              <a:t>down time</a:t>
            </a:r>
            <a:r>
              <a:rPr lang="en-US" sz="2800" dirty="0" smtClean="0">
                <a:latin typeface="Brush Script MT" pitchFamily="66" charset="0"/>
              </a:rPr>
              <a:t>, increase </a:t>
            </a:r>
            <a:r>
              <a:rPr lang="en-US" sz="2800" dirty="0" smtClean="0">
                <a:latin typeface="Brush Script MT" pitchFamily="66" charset="0"/>
              </a:rPr>
              <a:t>loyalty </a:t>
            </a:r>
            <a:r>
              <a:rPr lang="en-US" sz="2800" dirty="0" smtClean="0">
                <a:latin typeface="Brush Script MT" pitchFamily="66" charset="0"/>
              </a:rPr>
              <a:t>to exercise programs, and promote </a:t>
            </a:r>
            <a:r>
              <a:rPr lang="en-US" sz="2800" dirty="0" smtClean="0">
                <a:latin typeface="Brush Script MT" pitchFamily="66" charset="0"/>
              </a:rPr>
              <a:t>enjoyment </a:t>
            </a:r>
            <a:r>
              <a:rPr lang="en-US" sz="2800" dirty="0" smtClean="0">
                <a:latin typeface="Brush Script MT" pitchFamily="66" charset="0"/>
              </a:rPr>
              <a:t>of physical activity</a:t>
            </a:r>
            <a:r>
              <a:rPr lang="en-US" sz="2800" dirty="0" smtClean="0">
                <a:latin typeface="Brush Script MT" pitchFamily="66" charset="0"/>
              </a:rPr>
              <a:t>.</a:t>
            </a:r>
          </a:p>
          <a:p>
            <a:endParaRPr lang="en-US" sz="2800" dirty="0" smtClean="0">
              <a:latin typeface="Brush Script MT" pitchFamily="66" charset="0"/>
            </a:endParaRPr>
          </a:p>
          <a:p>
            <a:r>
              <a:rPr lang="en-US" sz="2800" dirty="0" err="1" smtClean="0">
                <a:latin typeface="Brush Script MT" pitchFamily="66" charset="0"/>
              </a:rPr>
              <a:t>Exergaming</a:t>
            </a:r>
            <a:r>
              <a:rPr lang="en-US" sz="2800" dirty="0" smtClean="0">
                <a:latin typeface="Brush Script MT" pitchFamily="66" charset="0"/>
              </a:rPr>
              <a:t> provides a new and exciting way to draw students into a healthy lifestyle by letting them experience the fun and confidence associated with being physically fit.</a:t>
            </a:r>
            <a:endParaRPr lang="en-US" sz="2800" dirty="0">
              <a:latin typeface="Brush Script MT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>
                <a:latin typeface="Brush Script MT" pitchFamily="66" charset="0"/>
              </a:rPr>
              <a:t>Exergaming</a:t>
            </a:r>
            <a:r>
              <a:rPr lang="en-US" sz="3600" dirty="0" smtClean="0">
                <a:latin typeface="Brush Script MT" pitchFamily="66" charset="0"/>
              </a:rPr>
              <a:t> is popular in the US and research is finding that it can improve players’ stress levels, weight management, fitness, and health.</a:t>
            </a:r>
            <a:endParaRPr lang="en-US" sz="3600" dirty="0">
              <a:latin typeface="Brush Script MT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Brush Script MT" pitchFamily="66" charset="0"/>
              </a:rPr>
              <a:t>The first true attempt at what would later be called </a:t>
            </a:r>
            <a:r>
              <a:rPr lang="en-US" dirty="0" err="1" smtClean="0">
                <a:latin typeface="Brush Script MT" pitchFamily="66" charset="0"/>
              </a:rPr>
              <a:t>Exertainment</a:t>
            </a:r>
            <a:r>
              <a:rPr lang="en-US" dirty="0" smtClean="0">
                <a:latin typeface="Brush Script MT" pitchFamily="66" charset="0"/>
              </a:rPr>
              <a:t> was the Atari </a:t>
            </a:r>
            <a:r>
              <a:rPr lang="en-US" i="1" dirty="0" smtClean="0">
                <a:latin typeface="Brush Script MT" pitchFamily="66" charset="0"/>
              </a:rPr>
              <a:t>Puffer</a:t>
            </a:r>
            <a:r>
              <a:rPr lang="en-US" dirty="0" smtClean="0">
                <a:latin typeface="Brush Script MT" pitchFamily="66" charset="0"/>
              </a:rPr>
              <a:t> project (1982). This was an exercise bike that would hook up to an Atari 400/800 or 5200 system</a:t>
            </a:r>
          </a:p>
          <a:p>
            <a:r>
              <a:rPr lang="en-US" dirty="0" smtClean="0">
                <a:latin typeface="Brush Script MT" pitchFamily="66" charset="0"/>
              </a:rPr>
              <a:t>The first </a:t>
            </a:r>
            <a:r>
              <a:rPr lang="en-US" dirty="0" err="1" smtClean="0">
                <a:latin typeface="Brush Script MT" pitchFamily="66" charset="0"/>
              </a:rPr>
              <a:t>exergaming</a:t>
            </a:r>
            <a:r>
              <a:rPr lang="en-US" dirty="0" smtClean="0">
                <a:latin typeface="Brush Script MT" pitchFamily="66" charset="0"/>
              </a:rPr>
              <a:t> system released to the market was the 1986 </a:t>
            </a:r>
            <a:r>
              <a:rPr lang="en-US" i="1" dirty="0" err="1" smtClean="0">
                <a:latin typeface="Brush Script MT" pitchFamily="66" charset="0"/>
              </a:rPr>
              <a:t>Computrainer</a:t>
            </a:r>
            <a:r>
              <a:rPr lang="en-US" dirty="0" smtClean="0">
                <a:latin typeface="Brush Script MT" pitchFamily="66" charset="0"/>
              </a:rPr>
              <a:t> and designed as a training aid and motivational tool</a:t>
            </a:r>
            <a:endParaRPr lang="en-US" dirty="0">
              <a:latin typeface="Brush Script MT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COMMERCIALIZATION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>
                <a:latin typeface="Brush Script MT" pitchFamily="66" charset="0"/>
              </a:rPr>
              <a:t>Exergame</a:t>
            </a:r>
            <a:r>
              <a:rPr lang="en-US" sz="4000" dirty="0" smtClean="0">
                <a:latin typeface="Brush Script MT" pitchFamily="66" charset="0"/>
              </a:rPr>
              <a:t> resellers have developed fitness centers and specialist room designs with </a:t>
            </a:r>
            <a:r>
              <a:rPr lang="en-US" sz="4000" dirty="0" err="1" smtClean="0">
                <a:latin typeface="Brush Script MT" pitchFamily="66" charset="0"/>
              </a:rPr>
              <a:t>programmes</a:t>
            </a:r>
            <a:r>
              <a:rPr lang="en-US" sz="4000" dirty="0" smtClean="0">
                <a:latin typeface="Brush Script MT" pitchFamily="66" charset="0"/>
              </a:rPr>
              <a:t> that focus entirely on creating environments for young people using </a:t>
            </a:r>
            <a:r>
              <a:rPr lang="en-US" sz="4000" dirty="0" err="1" smtClean="0">
                <a:latin typeface="Brush Script MT" pitchFamily="66" charset="0"/>
              </a:rPr>
              <a:t>exergaming</a:t>
            </a:r>
            <a:r>
              <a:rPr lang="en-US" sz="4000" dirty="0" smtClean="0">
                <a:latin typeface="Brush Script MT" pitchFamily="66" charset="0"/>
              </a:rPr>
              <a:t> for fitness. </a:t>
            </a:r>
            <a:r>
              <a:rPr lang="en-US" sz="4000" dirty="0" err="1" smtClean="0">
                <a:latin typeface="Brush Script MT" pitchFamily="66" charset="0"/>
              </a:rPr>
              <a:t>Exergaming</a:t>
            </a:r>
            <a:r>
              <a:rPr lang="en-US" sz="4000" dirty="0" smtClean="0">
                <a:latin typeface="Brush Script MT" pitchFamily="66" charset="0"/>
              </a:rPr>
              <a:t> can be found as part of larger fitness facilities or dedicated </a:t>
            </a:r>
            <a:r>
              <a:rPr lang="en-US" sz="4000" dirty="0" smtClean="0">
                <a:latin typeface="Brush Script MT" pitchFamily="66" charset="0"/>
              </a:rPr>
              <a:t>gyms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portwall XerTrainer   Interactive Group Fitness and Sports Training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981200" y="1752600"/>
            <a:ext cx="5334000" cy="4000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762000"/>
            <a:ext cx="8011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hlinkClick r:id="rId4"/>
              </a:rPr>
              <a:t>http://www.youtube.com/watch?v=A83QMYqTPYg&amp;feature=youtube_gdata_player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352800" y="3810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Video Clip link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55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8305800" cy="5472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124200" y="5934670"/>
            <a:ext cx="31648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XerTrainer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679</Words>
  <Application>Microsoft Office PowerPoint</Application>
  <PresentationFormat>On-screen Show (4:3)</PresentationFormat>
  <Paragraphs>44</Paragraphs>
  <Slides>14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Diffusion of Innovations Multimedia Presentation Xergaming with focus on Xertrainer</vt:lpstr>
      <vt:lpstr>Slide 2</vt:lpstr>
      <vt:lpstr>NEED</vt:lpstr>
      <vt:lpstr>NEED</vt:lpstr>
      <vt:lpstr>RESEARCH</vt:lpstr>
      <vt:lpstr>DEVELOPMENT</vt:lpstr>
      <vt:lpstr>COMMERCIALIZATION</vt:lpstr>
      <vt:lpstr>Slide 8</vt:lpstr>
      <vt:lpstr>Slide 9</vt:lpstr>
      <vt:lpstr>RESEARCH Xertrainer</vt:lpstr>
      <vt:lpstr>DEVELOPMENT</vt:lpstr>
      <vt:lpstr>COMMERCIALIZATION</vt:lpstr>
      <vt:lpstr>QUOTES</vt:lpstr>
      <vt:lpstr>QUOTES</vt:lpstr>
    </vt:vector>
  </TitlesOfParts>
  <Company>BCPS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Diffusion of Innovations Multimedia Presentation</dc:title>
  <dc:creator>Sue Beer</dc:creator>
  <cp:lastModifiedBy>sbeer</cp:lastModifiedBy>
  <cp:revision>21</cp:revision>
  <dcterms:created xsi:type="dcterms:W3CDTF">2011-10-02T19:33:53Z</dcterms:created>
  <dcterms:modified xsi:type="dcterms:W3CDTF">2011-10-13T12:29:15Z</dcterms:modified>
</cp:coreProperties>
</file>